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12" r:id="rId5"/>
    <p:sldId id="278" r:id="rId6"/>
    <p:sldId id="281" r:id="rId7"/>
    <p:sldId id="309" r:id="rId8"/>
    <p:sldId id="282" r:id="rId9"/>
    <p:sldId id="276" r:id="rId10"/>
  </p:sldIdLst>
  <p:sldSz cx="10693400" cy="7237413"/>
  <p:notesSz cx="6858000" cy="9945688"/>
  <p:defaultTextStyle>
    <a:defPPr>
      <a:defRPr lang="fr-FR"/>
    </a:defPPr>
    <a:lvl1pPr marL="0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021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8042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7063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6084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5106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4127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3148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2169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52" y="-396"/>
      </p:cViewPr>
      <p:guideLst>
        <p:guide orient="horz" pos="2280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6" y="2248291"/>
            <a:ext cx="9089390" cy="155135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1" y="4101201"/>
            <a:ext cx="7485380" cy="1849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18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62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4" y="289833"/>
            <a:ext cx="2406015" cy="617525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1" y="289833"/>
            <a:ext cx="7039821" cy="617525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6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6" y="4650708"/>
            <a:ext cx="9089390" cy="143743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6" y="3067526"/>
            <a:ext cx="9089390" cy="158318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0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80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70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6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5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41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3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21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73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1" y="1688731"/>
            <a:ext cx="4722918" cy="477635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1" y="1688731"/>
            <a:ext cx="4722918" cy="477635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8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1620042"/>
            <a:ext cx="4724775" cy="67515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21" indent="0">
              <a:buNone/>
              <a:defRPr sz="2100" b="1"/>
            </a:lvl2pPr>
            <a:lvl3pPr marL="978042" indent="0">
              <a:buNone/>
              <a:defRPr sz="1900" b="1"/>
            </a:lvl3pPr>
            <a:lvl4pPr marL="1467063" indent="0">
              <a:buNone/>
              <a:defRPr sz="1700" b="1"/>
            </a:lvl4pPr>
            <a:lvl5pPr marL="1956084" indent="0">
              <a:buNone/>
              <a:defRPr sz="1700" b="1"/>
            </a:lvl5pPr>
            <a:lvl6pPr marL="2445106" indent="0">
              <a:buNone/>
              <a:defRPr sz="1700" b="1"/>
            </a:lvl6pPr>
            <a:lvl7pPr marL="2934127" indent="0">
              <a:buNone/>
              <a:defRPr sz="1700" b="1"/>
            </a:lvl7pPr>
            <a:lvl8pPr marL="3423148" indent="0">
              <a:buNone/>
              <a:defRPr sz="1700" b="1"/>
            </a:lvl8pPr>
            <a:lvl9pPr marL="391216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1" y="2295198"/>
            <a:ext cx="4724775" cy="416988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2" y="1620042"/>
            <a:ext cx="4726631" cy="67515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21" indent="0">
              <a:buNone/>
              <a:defRPr sz="2100" b="1"/>
            </a:lvl2pPr>
            <a:lvl3pPr marL="978042" indent="0">
              <a:buNone/>
              <a:defRPr sz="1900" b="1"/>
            </a:lvl3pPr>
            <a:lvl4pPr marL="1467063" indent="0">
              <a:buNone/>
              <a:defRPr sz="1700" b="1"/>
            </a:lvl4pPr>
            <a:lvl5pPr marL="1956084" indent="0">
              <a:buNone/>
              <a:defRPr sz="1700" b="1"/>
            </a:lvl5pPr>
            <a:lvl6pPr marL="2445106" indent="0">
              <a:buNone/>
              <a:defRPr sz="1700" b="1"/>
            </a:lvl6pPr>
            <a:lvl7pPr marL="2934127" indent="0">
              <a:buNone/>
              <a:defRPr sz="1700" b="1"/>
            </a:lvl7pPr>
            <a:lvl8pPr marL="3423148" indent="0">
              <a:buNone/>
              <a:defRPr sz="1700" b="1"/>
            </a:lvl8pPr>
            <a:lvl9pPr marL="391216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2" y="2295198"/>
            <a:ext cx="4726631" cy="416988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6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21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5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3" y="288157"/>
            <a:ext cx="3518055" cy="122634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5" y="288157"/>
            <a:ext cx="5977908" cy="617693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3" y="1514497"/>
            <a:ext cx="3518055" cy="4950592"/>
          </a:xfrm>
        </p:spPr>
        <p:txBody>
          <a:bodyPr/>
          <a:lstStyle>
            <a:lvl1pPr marL="0" indent="0">
              <a:buNone/>
              <a:defRPr sz="1500"/>
            </a:lvl1pPr>
            <a:lvl2pPr marL="489021" indent="0">
              <a:buNone/>
              <a:defRPr sz="1300"/>
            </a:lvl2pPr>
            <a:lvl3pPr marL="978042" indent="0">
              <a:buNone/>
              <a:defRPr sz="1100"/>
            </a:lvl3pPr>
            <a:lvl4pPr marL="1467063" indent="0">
              <a:buNone/>
              <a:defRPr sz="1000"/>
            </a:lvl4pPr>
            <a:lvl5pPr marL="1956084" indent="0">
              <a:buNone/>
              <a:defRPr sz="1000"/>
            </a:lvl5pPr>
            <a:lvl6pPr marL="2445106" indent="0">
              <a:buNone/>
              <a:defRPr sz="1000"/>
            </a:lvl6pPr>
            <a:lvl7pPr marL="2934127" indent="0">
              <a:buNone/>
              <a:defRPr sz="1000"/>
            </a:lvl7pPr>
            <a:lvl8pPr marL="3423148" indent="0">
              <a:buNone/>
              <a:defRPr sz="1000"/>
            </a:lvl8pPr>
            <a:lvl9pPr marL="391216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2" y="5066190"/>
            <a:ext cx="6416040" cy="59809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2" y="646676"/>
            <a:ext cx="6416040" cy="4342448"/>
          </a:xfrm>
        </p:spPr>
        <p:txBody>
          <a:bodyPr/>
          <a:lstStyle>
            <a:lvl1pPr marL="0" indent="0">
              <a:buNone/>
              <a:defRPr sz="3400"/>
            </a:lvl1pPr>
            <a:lvl2pPr marL="489021" indent="0">
              <a:buNone/>
              <a:defRPr sz="3000"/>
            </a:lvl2pPr>
            <a:lvl3pPr marL="978042" indent="0">
              <a:buNone/>
              <a:defRPr sz="2600"/>
            </a:lvl3pPr>
            <a:lvl4pPr marL="1467063" indent="0">
              <a:buNone/>
              <a:defRPr sz="2100"/>
            </a:lvl4pPr>
            <a:lvl5pPr marL="1956084" indent="0">
              <a:buNone/>
              <a:defRPr sz="2100"/>
            </a:lvl5pPr>
            <a:lvl6pPr marL="2445106" indent="0">
              <a:buNone/>
              <a:defRPr sz="2100"/>
            </a:lvl6pPr>
            <a:lvl7pPr marL="2934127" indent="0">
              <a:buNone/>
              <a:defRPr sz="2100"/>
            </a:lvl7pPr>
            <a:lvl8pPr marL="3423148" indent="0">
              <a:buNone/>
              <a:defRPr sz="2100"/>
            </a:lvl8pPr>
            <a:lvl9pPr marL="3912169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2" y="5664282"/>
            <a:ext cx="6416040" cy="849390"/>
          </a:xfrm>
        </p:spPr>
        <p:txBody>
          <a:bodyPr/>
          <a:lstStyle>
            <a:lvl1pPr marL="0" indent="0">
              <a:buNone/>
              <a:defRPr sz="1500"/>
            </a:lvl1pPr>
            <a:lvl2pPr marL="489021" indent="0">
              <a:buNone/>
              <a:defRPr sz="1300"/>
            </a:lvl2pPr>
            <a:lvl3pPr marL="978042" indent="0">
              <a:buNone/>
              <a:defRPr sz="1100"/>
            </a:lvl3pPr>
            <a:lvl4pPr marL="1467063" indent="0">
              <a:buNone/>
              <a:defRPr sz="1000"/>
            </a:lvl4pPr>
            <a:lvl5pPr marL="1956084" indent="0">
              <a:buNone/>
              <a:defRPr sz="1000"/>
            </a:lvl5pPr>
            <a:lvl6pPr marL="2445106" indent="0">
              <a:buNone/>
              <a:defRPr sz="1000"/>
            </a:lvl6pPr>
            <a:lvl7pPr marL="2934127" indent="0">
              <a:buNone/>
              <a:defRPr sz="1000"/>
            </a:lvl7pPr>
            <a:lvl8pPr marL="3423148" indent="0">
              <a:buNone/>
              <a:defRPr sz="1000"/>
            </a:lvl8pPr>
            <a:lvl9pPr marL="391216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1" y="289833"/>
            <a:ext cx="9624060" cy="1206235"/>
          </a:xfrm>
          <a:prstGeom prst="rect">
            <a:avLst/>
          </a:prstGeom>
        </p:spPr>
        <p:txBody>
          <a:bodyPr vert="horz" lIns="97804" tIns="48902" rIns="97804" bIns="4890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1688731"/>
            <a:ext cx="9624060" cy="4776358"/>
          </a:xfrm>
          <a:prstGeom prst="rect">
            <a:avLst/>
          </a:prstGeom>
        </p:spPr>
        <p:txBody>
          <a:bodyPr vert="horz" lIns="97804" tIns="48902" rIns="97804" bIns="4890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1" y="6708011"/>
            <a:ext cx="2495127" cy="385325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47C84-162A-4969-8108-FF89744EB862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6708011"/>
            <a:ext cx="3386243" cy="385325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4" y="6708011"/>
            <a:ext cx="2495127" cy="385325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30E9-A966-493A-91D9-D5CC66254D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804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766" indent="-366766" algn="l" defTabSz="97804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4659" indent="-305638" algn="l" defTabSz="97804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553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574" indent="-244511" algn="l" defTabSz="97804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0595" indent="-244511" algn="l" defTabSz="97804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9616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637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658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80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021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042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063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084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06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127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48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2169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71451" r="5901" b="-91025"/>
          <a:stretch/>
        </p:blipFill>
        <p:spPr bwMode="auto">
          <a:xfrm>
            <a:off x="-6775992" y="8443554"/>
            <a:ext cx="23882257" cy="342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41409" r="6698" b="23319"/>
          <a:stretch/>
        </p:blipFill>
        <p:spPr bwMode="auto">
          <a:xfrm>
            <a:off x="173460" y="210488"/>
            <a:ext cx="10349656" cy="649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6220" y="108623"/>
            <a:ext cx="2520280" cy="485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866980" y="6679857"/>
            <a:ext cx="2520280" cy="485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2679" y="108623"/>
            <a:ext cx="303147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 Valmoutier</a:t>
            </a:r>
            <a:endParaRPr lang="fr-FR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40181" y="1962522"/>
            <a:ext cx="28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5</a:t>
            </a:r>
            <a:endParaRPr lang="fr-FR" sz="1200" dirty="0">
              <a:latin typeface="Arial Black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133208" y="282661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ngsanaUPC" pitchFamily="18" charset="-34"/>
                <a:cs typeface="AngsanaUPC" pitchFamily="18" charset="-34"/>
              </a:rPr>
              <a:t>5</a:t>
            </a:r>
            <a:endParaRPr lang="fr-FR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3427785" y="6249288"/>
            <a:ext cx="667097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Plans de masse -Types de maisons &amp; Codification  </a:t>
            </a:r>
            <a:endParaRPr lang="fr-FR" sz="2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Image 13" descr="D:\Dossiers Alain\Réhabilitation Energétique du Valmoutier R.E.V\Logos Images et Plans\Logo couleu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8421" r="19786" b="34737"/>
          <a:stretch/>
        </p:blipFill>
        <p:spPr bwMode="auto">
          <a:xfrm>
            <a:off x="562679" y="6418129"/>
            <a:ext cx="823581" cy="702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ZoneTexte 7"/>
          <p:cNvSpPr txBox="1"/>
          <p:nvPr/>
        </p:nvSpPr>
        <p:spPr>
          <a:xfrm>
            <a:off x="1393910" y="6811323"/>
            <a:ext cx="5540375" cy="354330"/>
          </a:xfrm>
          <a:prstGeom prst="rect">
            <a:avLst/>
          </a:prstGeom>
          <a:noFill/>
        </p:spPr>
        <p:txBody>
          <a:bodyPr wrap="square" lIns="97804" tIns="48902" rIns="97804" bIns="48902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dirty="0" smtClean="0">
                <a:solidFill>
                  <a:srgbClr val="00B050"/>
                </a:solidFill>
                <a:latin typeface="Harlow Solid Italic"/>
                <a:ea typeface="Times New Roman"/>
                <a:cs typeface="Times New Roman"/>
              </a:rPr>
              <a:t>Association</a:t>
            </a:r>
            <a:r>
              <a:rPr lang="fr-FR" sz="1600" kern="1200" dirty="0" smtClean="0">
                <a:solidFill>
                  <a:srgbClr val="00B050"/>
                </a:solidFill>
                <a:effectLst/>
                <a:latin typeface="Harlow Solid Italic"/>
                <a:ea typeface="Times New Roman"/>
                <a:cs typeface="Times New Roman"/>
              </a:rPr>
              <a:t> </a:t>
            </a:r>
            <a:r>
              <a:rPr lang="fr-FR" sz="1600" kern="1200" dirty="0">
                <a:solidFill>
                  <a:srgbClr val="00B050"/>
                </a:solidFill>
                <a:effectLst/>
                <a:latin typeface="Harlow Solid Italic"/>
                <a:ea typeface="Times New Roman"/>
                <a:cs typeface="Times New Roman"/>
              </a:rPr>
              <a:t>pour la réhabilitation énergétique du Valmoutier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8909" y="5130874"/>
            <a:ext cx="2520280" cy="1060236"/>
          </a:xfrm>
          <a:prstGeom prst="rect">
            <a:avLst/>
          </a:prstGeom>
          <a:ln w="412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Projet  pédagogique </a:t>
            </a:r>
          </a:p>
          <a:p>
            <a:pPr algn="ctr"/>
            <a:r>
              <a:rPr lang="fr-FR" dirty="0" smtClean="0"/>
              <a:t>ANTEC-TP Line </a:t>
            </a:r>
          </a:p>
          <a:p>
            <a:pPr algn="ctr"/>
            <a:r>
              <a:rPr lang="fr-FR" sz="1200" dirty="0" smtClean="0"/>
              <a:t>Incluant le Nouveau pavillon [</a:t>
            </a:r>
            <a:r>
              <a:rPr lang="fr-FR" sz="1200" dirty="0" smtClean="0"/>
              <a:t>A2] </a:t>
            </a:r>
            <a:r>
              <a:rPr lang="fr-FR" sz="1200" dirty="0" smtClean="0"/>
              <a:t>énergivore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846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19686"/>
          <a:stretch/>
        </p:blipFill>
        <p:spPr>
          <a:xfrm>
            <a:off x="28076" y="50831"/>
            <a:ext cx="5390632" cy="7095600"/>
          </a:xfrm>
          <a:prstGeom prst="rect">
            <a:avLst/>
          </a:prstGeom>
          <a:ln w="47625" cmpd="thickThin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3763" r="42730" b="85165"/>
          <a:stretch/>
        </p:blipFill>
        <p:spPr>
          <a:xfrm>
            <a:off x="3330476" y="159802"/>
            <a:ext cx="2016224" cy="792088"/>
          </a:xfrm>
          <a:prstGeom prst="rect">
            <a:avLst/>
          </a:prstGeom>
          <a:ln w="47625" cmpd="thickThin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792" b="1422"/>
          <a:stretch/>
        </p:blipFill>
        <p:spPr>
          <a:xfrm>
            <a:off x="5562724" y="50831"/>
            <a:ext cx="5126420" cy="7095600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59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90314"/>
            <a:ext cx="5117194" cy="702138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90314"/>
            <a:ext cx="5256584" cy="7021389"/>
          </a:xfrm>
          <a:prstGeom prst="rect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91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263"/>
            <a:ext cx="5112568" cy="723741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-3109"/>
            <a:ext cx="5256584" cy="723741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6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eur droit 56"/>
          <p:cNvCxnSpPr/>
          <p:nvPr/>
        </p:nvCxnSpPr>
        <p:spPr>
          <a:xfrm>
            <a:off x="349048" y="3007695"/>
            <a:ext cx="100980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86099" y="4295685"/>
            <a:ext cx="5448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 Narrow"/>
              </a:rPr>
              <a:t>◄ </a:t>
            </a:r>
            <a:r>
              <a:rPr lang="fr-FR" sz="1400" b="1" dirty="0" smtClean="0">
                <a:latin typeface="Lucida Calligraphy" pitchFamily="66" charset="0"/>
              </a:rPr>
              <a:t>5 pièces -Maison </a:t>
            </a:r>
            <a:r>
              <a:rPr lang="fr-FR" sz="1400" b="1" dirty="0">
                <a:latin typeface="Lucida Calligraphy" pitchFamily="66" charset="0"/>
              </a:rPr>
              <a:t>d’angle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Rentrant</a:t>
            </a:r>
            <a:r>
              <a:rPr lang="fr-FR" sz="1400" b="1" dirty="0" smtClean="0">
                <a:latin typeface="Lucida Calligraphy" pitchFamily="66" charset="0"/>
              </a:rPr>
              <a:t>–Séjour </a:t>
            </a:r>
            <a:r>
              <a:rPr lang="fr-FR" sz="1400" b="1" dirty="0">
                <a:latin typeface="Lucida Calligraphy" pitchFamily="66" charset="0"/>
              </a:rPr>
              <a:t>à </a:t>
            </a:r>
            <a:r>
              <a:rPr lang="fr-FR" sz="1400" b="1" dirty="0">
                <a:solidFill>
                  <a:srgbClr val="FF0000"/>
                </a:solidFill>
                <a:latin typeface="Lucida Calligraphy" pitchFamily="66" charset="0"/>
              </a:rPr>
              <a:t>gauche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55055" y="5068045"/>
            <a:ext cx="55153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latin typeface="Lucida Calligraphy" pitchFamily="66" charset="0"/>
              </a:rPr>
              <a:t>5 pièces  - Maison d’angle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Rentrant </a:t>
            </a:r>
            <a:r>
              <a:rPr lang="fr-FR" sz="1400" b="1" dirty="0" smtClean="0">
                <a:latin typeface="Lucida Calligraphy" pitchFamily="66" charset="0"/>
              </a:rPr>
              <a:t>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endParaRPr lang="fr-FR" sz="1400" b="1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35562" y="3145450"/>
            <a:ext cx="52930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/>
              </a:rPr>
              <a:t>◄ </a:t>
            </a:r>
            <a:r>
              <a:rPr lang="fr-FR" sz="1400" b="1" dirty="0" smtClean="0">
                <a:latin typeface="Lucida Calligraphy" pitchFamily="66" charset="0"/>
              </a:rPr>
              <a:t>5 pièces  - Maison d’angle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Saillant </a:t>
            </a:r>
            <a:r>
              <a:rPr lang="fr-FR" sz="1400" b="1" dirty="0" smtClean="0">
                <a:latin typeface="Lucida Calligraphy" pitchFamily="66" charset="0"/>
              </a:rPr>
              <a:t>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gauche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80971" y="3735303"/>
            <a:ext cx="53793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latin typeface="Lucida Calligraphy" pitchFamily="66" charset="0"/>
              </a:rPr>
              <a:t>5 pièces  -Maison d’angle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Saillant –</a:t>
            </a:r>
            <a:r>
              <a:rPr lang="fr-FR" sz="1400" b="1" dirty="0" smtClean="0">
                <a:latin typeface="Lucida Calligraphy" pitchFamily="66" charset="0"/>
              </a:rPr>
              <a:t>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2322" y="2125941"/>
            <a:ext cx="44863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/>
              </a:rPr>
              <a:t>◄ </a:t>
            </a:r>
            <a:r>
              <a:rPr lang="fr-FR" sz="1400" b="1" dirty="0" smtClean="0">
                <a:latin typeface="Lucida Calligraphy" pitchFamily="66" charset="0"/>
              </a:rPr>
              <a:t>5 pièces -Maison d’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allée</a:t>
            </a:r>
            <a:r>
              <a:rPr lang="fr-FR" sz="1400" b="1" dirty="0" smtClean="0">
                <a:latin typeface="Lucida Calligraphy" pitchFamily="66" charset="0"/>
              </a:rPr>
              <a:t> 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Gauche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29763" y="1576774"/>
            <a:ext cx="42696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latin typeface="Lucida Calligraphy" pitchFamily="66" charset="0"/>
              </a:rPr>
              <a:t>4 pièces -Maison de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clos</a:t>
            </a:r>
            <a:r>
              <a:rPr lang="fr-FR" sz="1400" b="1" dirty="0" smtClean="0">
                <a:latin typeface="Lucida Calligraphy" pitchFamily="66" charset="0"/>
              </a:rPr>
              <a:t> 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98758" y="2620506"/>
            <a:ext cx="41993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Lucida Calligraphy" pitchFamily="66" charset="0"/>
              </a:rPr>
              <a:t>5 pièces -Maison d’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allée</a:t>
            </a:r>
            <a:r>
              <a:rPr lang="fr-FR" sz="1400" b="1" dirty="0" smtClean="0">
                <a:latin typeface="Lucida Calligraphy" pitchFamily="66" charset="0"/>
              </a:rPr>
              <a:t> 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68786" y="989204"/>
            <a:ext cx="44983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/>
              </a:rPr>
              <a:t>◄ </a:t>
            </a:r>
            <a:r>
              <a:rPr lang="fr-FR" sz="1400" b="1" dirty="0" smtClean="0">
                <a:latin typeface="Lucida Calligraphy" pitchFamily="66" charset="0"/>
              </a:rPr>
              <a:t>4 pièces -Maison de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clos </a:t>
            </a:r>
            <a:r>
              <a:rPr lang="fr-FR" sz="1400" b="1" dirty="0" smtClean="0">
                <a:latin typeface="Lucida Calligraphy" pitchFamily="66" charset="0"/>
              </a:rPr>
              <a:t>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gauche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56770" y="5613200"/>
            <a:ext cx="46874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/>
              </a:rPr>
              <a:t>◄</a:t>
            </a:r>
            <a:r>
              <a:rPr lang="fr-FR" sz="1400" b="1" dirty="0" smtClean="0">
                <a:latin typeface="Lucida Calligraphy" pitchFamily="66" charset="0"/>
              </a:rPr>
              <a:t>5 pièces -Maison </a:t>
            </a:r>
            <a:r>
              <a:rPr lang="fr-FR" sz="1400" b="1" dirty="0">
                <a:latin typeface="Lucida Calligraphy" pitchFamily="66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porche</a:t>
            </a:r>
            <a:r>
              <a:rPr lang="fr-FR" sz="1400" b="1" dirty="0" smtClean="0">
                <a:latin typeface="Lucida Calligraphy" pitchFamily="66" charset="0"/>
              </a:rPr>
              <a:t>- 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Gauche</a:t>
            </a:r>
            <a:r>
              <a:rPr lang="fr-FR" sz="1400" b="1" dirty="0" smtClean="0">
                <a:latin typeface="Lucida Calligraphy" pitchFamily="66" charset="0"/>
              </a:rPr>
              <a:t>  </a:t>
            </a: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07063" y="812166"/>
            <a:ext cx="10140039" cy="19137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58372" y="1162076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41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9524937" y="1234315"/>
            <a:ext cx="44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42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50406" y="2279830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51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9525522" y="2372103"/>
            <a:ext cx="44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52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151405" y="3253249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53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9462137" y="3479948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54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151405" y="4295685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55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9550989" y="4591644"/>
            <a:ext cx="46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56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58373" y="5616320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57</a:t>
            </a:r>
            <a:endParaRPr lang="fr-FR" sz="1400" b="1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307064" y="6787058"/>
            <a:ext cx="10140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2532" y="1994881"/>
            <a:ext cx="10140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906540" y="6339099"/>
            <a:ext cx="44545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latin typeface="Lucida Calligraphy" pitchFamily="66" charset="0"/>
              </a:rPr>
              <a:t>5</a:t>
            </a:r>
            <a:r>
              <a:rPr lang="fr-FR" sz="1400" b="1" dirty="0" smtClean="0">
                <a:latin typeface="Lucida Calligraphy" pitchFamily="66" charset="0"/>
              </a:rPr>
              <a:t> pièces -Maison </a:t>
            </a:r>
            <a:r>
              <a:rPr lang="fr-FR" sz="1400" b="1" dirty="0">
                <a:latin typeface="Lucida Calligraphy" pitchFamily="66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porche</a:t>
            </a:r>
            <a:r>
              <a:rPr lang="fr-FR" sz="1400" b="1" dirty="0" smtClean="0">
                <a:latin typeface="Lucida Calligraphy" pitchFamily="66" charset="0"/>
              </a:rPr>
              <a:t>- 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 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r>
              <a:rPr lang="fr-FR" sz="1400" b="1" dirty="0" smtClean="0">
                <a:latin typeface="Lucida Calligraphy" pitchFamily="66" charset="0"/>
              </a:rPr>
              <a:t> 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569501" y="5801312"/>
            <a:ext cx="42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58</a:t>
            </a:r>
            <a:endParaRPr lang="fr-FR" sz="1400" b="1" dirty="0"/>
          </a:p>
        </p:txBody>
      </p:sp>
      <p:grpSp>
        <p:nvGrpSpPr>
          <p:cNvPr id="52" name="Group 301"/>
          <p:cNvGrpSpPr>
            <a:grpSpLocks/>
          </p:cNvGrpSpPr>
          <p:nvPr/>
        </p:nvGrpSpPr>
        <p:grpSpPr bwMode="auto">
          <a:xfrm>
            <a:off x="662090" y="989204"/>
            <a:ext cx="705600" cy="684000"/>
            <a:chOff x="190500" y="0"/>
            <a:chExt cx="69" cy="74"/>
          </a:xfrm>
        </p:grpSpPr>
        <p:grpSp>
          <p:nvGrpSpPr>
            <p:cNvPr id="53" name="Group 271"/>
            <p:cNvGrpSpPr>
              <a:grpSpLocks/>
            </p:cNvGrpSpPr>
            <p:nvPr/>
          </p:nvGrpSpPr>
          <p:grpSpPr bwMode="auto">
            <a:xfrm>
              <a:off x="190500" y="0"/>
              <a:ext cx="69" cy="74"/>
              <a:chOff x="190500" y="0"/>
              <a:chExt cx="155" cy="156"/>
            </a:xfrm>
          </p:grpSpPr>
          <p:sp>
            <p:nvSpPr>
              <p:cNvPr id="55" name="Text Box 265"/>
              <p:cNvSpPr txBox="1">
                <a:spLocks noChangeArrowheads="1"/>
              </p:cNvSpPr>
              <p:nvPr/>
            </p:nvSpPr>
            <p:spPr bwMode="auto">
              <a:xfrm>
                <a:off x="190531" y="73"/>
                <a:ext cx="85" cy="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27432" tIns="22860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fr-FR" sz="8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4Clos</a:t>
                </a:r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auto">
              <a:xfrm>
                <a:off x="190500" y="0"/>
                <a:ext cx="155" cy="156"/>
              </a:xfrm>
              <a:custGeom>
                <a:avLst/>
                <a:gdLst>
                  <a:gd name="T0" fmla="*/ 0 w 155"/>
                  <a:gd name="T1" fmla="*/ 0 h 156"/>
                  <a:gd name="T2" fmla="*/ 1 w 155"/>
                  <a:gd name="T3" fmla="*/ 156 h 156"/>
                  <a:gd name="T4" fmla="*/ 155 w 155"/>
                  <a:gd name="T5" fmla="*/ 155 h 156"/>
                  <a:gd name="T6" fmla="*/ 154 w 155"/>
                  <a:gd name="T7" fmla="*/ 36 h 156"/>
                  <a:gd name="T8" fmla="*/ 102 w 155"/>
                  <a:gd name="T9" fmla="*/ 36 h 156"/>
                  <a:gd name="T10" fmla="*/ 65 w 155"/>
                  <a:gd name="T11" fmla="*/ 0 h 156"/>
                  <a:gd name="T12" fmla="*/ 0 w 155"/>
                  <a:gd name="T13" fmla="*/ 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156"/>
                  <a:gd name="T23" fmla="*/ 155 w 155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156">
                    <a:moveTo>
                      <a:pt x="0" y="0"/>
                    </a:moveTo>
                    <a:lnTo>
                      <a:pt x="1" y="156"/>
                    </a:lnTo>
                    <a:lnTo>
                      <a:pt x="155" y="155"/>
                    </a:lnTo>
                    <a:lnTo>
                      <a:pt x="154" y="36"/>
                    </a:lnTo>
                    <a:lnTo>
                      <a:pt x="102" y="36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190515" y="35"/>
              <a:ext cx="41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4Clos</a:t>
              </a:r>
            </a:p>
          </p:txBody>
        </p:sp>
      </p:grpSp>
      <p:grpSp>
        <p:nvGrpSpPr>
          <p:cNvPr id="64" name="Group 307"/>
          <p:cNvGrpSpPr>
            <a:grpSpLocks/>
          </p:cNvGrpSpPr>
          <p:nvPr/>
        </p:nvGrpSpPr>
        <p:grpSpPr bwMode="auto">
          <a:xfrm>
            <a:off x="8826617" y="1025628"/>
            <a:ext cx="705152" cy="684000"/>
            <a:chOff x="971550" y="238125"/>
            <a:chExt cx="69" cy="73"/>
          </a:xfrm>
        </p:grpSpPr>
        <p:sp>
          <p:nvSpPr>
            <p:cNvPr id="67" name="Freeform 276"/>
            <p:cNvSpPr>
              <a:spLocks/>
            </p:cNvSpPr>
            <p:nvPr/>
          </p:nvSpPr>
          <p:spPr bwMode="auto">
            <a:xfrm flipH="1">
              <a:off x="971550" y="238125"/>
              <a:ext cx="69" cy="73"/>
            </a:xfrm>
            <a:custGeom>
              <a:avLst/>
              <a:gdLst>
                <a:gd name="T0" fmla="*/ 0 w 155"/>
                <a:gd name="T1" fmla="*/ 0 h 156"/>
                <a:gd name="T2" fmla="*/ 0 w 155"/>
                <a:gd name="T3" fmla="*/ 73 h 156"/>
                <a:gd name="T4" fmla="*/ 69 w 155"/>
                <a:gd name="T5" fmla="*/ 73 h 156"/>
                <a:gd name="T6" fmla="*/ 69 w 155"/>
                <a:gd name="T7" fmla="*/ 17 h 156"/>
                <a:gd name="T8" fmla="*/ 45 w 155"/>
                <a:gd name="T9" fmla="*/ 17 h 156"/>
                <a:gd name="T10" fmla="*/ 29 w 155"/>
                <a:gd name="T11" fmla="*/ 0 h 156"/>
                <a:gd name="T12" fmla="*/ 0 w 15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156"/>
                <a:gd name="T23" fmla="*/ 155 w 15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156">
                  <a:moveTo>
                    <a:pt x="0" y="0"/>
                  </a:moveTo>
                  <a:lnTo>
                    <a:pt x="1" y="156"/>
                  </a:lnTo>
                  <a:lnTo>
                    <a:pt x="155" y="155"/>
                  </a:lnTo>
                  <a:lnTo>
                    <a:pt x="154" y="36"/>
                  </a:lnTo>
                  <a:lnTo>
                    <a:pt x="102" y="36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9" name="Text Box 277"/>
            <p:cNvSpPr txBox="1">
              <a:spLocks noChangeArrowheads="1"/>
            </p:cNvSpPr>
            <p:nvPr/>
          </p:nvSpPr>
          <p:spPr bwMode="auto">
            <a:xfrm>
              <a:off x="971564" y="238164"/>
              <a:ext cx="41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4Clos</a:t>
              </a:r>
            </a:p>
          </p:txBody>
        </p:sp>
      </p:grpSp>
      <p:grpSp>
        <p:nvGrpSpPr>
          <p:cNvPr id="70" name="Group 302"/>
          <p:cNvGrpSpPr>
            <a:grpSpLocks/>
          </p:cNvGrpSpPr>
          <p:nvPr/>
        </p:nvGrpSpPr>
        <p:grpSpPr bwMode="auto">
          <a:xfrm>
            <a:off x="571044" y="2127132"/>
            <a:ext cx="733425" cy="714375"/>
            <a:chOff x="200025" y="904875"/>
            <a:chExt cx="77" cy="75"/>
          </a:xfrm>
        </p:grpSpPr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200025" y="904875"/>
              <a:ext cx="77" cy="75"/>
            </a:xfrm>
            <a:custGeom>
              <a:avLst/>
              <a:gdLst>
                <a:gd name="T0" fmla="*/ 0 w 77"/>
                <a:gd name="T1" fmla="*/ 0 h 75"/>
                <a:gd name="T2" fmla="*/ 18 w 77"/>
                <a:gd name="T3" fmla="*/ 1 h 75"/>
                <a:gd name="T4" fmla="*/ 35 w 77"/>
                <a:gd name="T5" fmla="*/ 15 h 75"/>
                <a:gd name="T6" fmla="*/ 76 w 77"/>
                <a:gd name="T7" fmla="*/ 16 h 75"/>
                <a:gd name="T8" fmla="*/ 77 w 77"/>
                <a:gd name="T9" fmla="*/ 75 h 75"/>
                <a:gd name="T10" fmla="*/ 53 w 77"/>
                <a:gd name="T11" fmla="*/ 75 h 75"/>
                <a:gd name="T12" fmla="*/ 52 w 77"/>
                <a:gd name="T13" fmla="*/ 68 h 75"/>
                <a:gd name="T14" fmla="*/ 0 w 77"/>
                <a:gd name="T15" fmla="*/ 67 h 75"/>
                <a:gd name="T16" fmla="*/ 0 w 77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75"/>
                <a:gd name="T29" fmla="*/ 77 w 77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75">
                  <a:moveTo>
                    <a:pt x="0" y="0"/>
                  </a:moveTo>
                  <a:lnTo>
                    <a:pt x="18" y="1"/>
                  </a:lnTo>
                  <a:lnTo>
                    <a:pt x="35" y="15"/>
                  </a:lnTo>
                  <a:lnTo>
                    <a:pt x="76" y="16"/>
                  </a:lnTo>
                  <a:lnTo>
                    <a:pt x="77" y="75"/>
                  </a:lnTo>
                  <a:lnTo>
                    <a:pt x="53" y="75"/>
                  </a:lnTo>
                  <a:lnTo>
                    <a:pt x="52" y="68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2" name="Text Box 40"/>
            <p:cNvSpPr txBox="1">
              <a:spLocks noChangeArrowheads="1"/>
            </p:cNvSpPr>
            <p:nvPr/>
          </p:nvSpPr>
          <p:spPr bwMode="auto">
            <a:xfrm>
              <a:off x="200042" y="904908"/>
              <a:ext cx="42" cy="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5Allée</a:t>
              </a:r>
            </a:p>
          </p:txBody>
        </p:sp>
      </p:grpSp>
      <p:grpSp>
        <p:nvGrpSpPr>
          <p:cNvPr id="76" name="Group 308"/>
          <p:cNvGrpSpPr>
            <a:grpSpLocks/>
          </p:cNvGrpSpPr>
          <p:nvPr/>
        </p:nvGrpSpPr>
        <p:grpSpPr bwMode="auto">
          <a:xfrm>
            <a:off x="8851217" y="2147704"/>
            <a:ext cx="733425" cy="714375"/>
            <a:chOff x="1047750" y="1190625"/>
            <a:chExt cx="77" cy="75"/>
          </a:xfrm>
        </p:grpSpPr>
        <p:sp>
          <p:nvSpPr>
            <p:cNvPr id="77" name="Freeform 42"/>
            <p:cNvSpPr>
              <a:spLocks/>
            </p:cNvSpPr>
            <p:nvPr/>
          </p:nvSpPr>
          <p:spPr bwMode="auto">
            <a:xfrm flipH="1">
              <a:off x="1047750" y="1190625"/>
              <a:ext cx="77" cy="75"/>
            </a:xfrm>
            <a:custGeom>
              <a:avLst/>
              <a:gdLst>
                <a:gd name="T0" fmla="*/ 0 w 77"/>
                <a:gd name="T1" fmla="*/ 0 h 75"/>
                <a:gd name="T2" fmla="*/ 18 w 77"/>
                <a:gd name="T3" fmla="*/ 1 h 75"/>
                <a:gd name="T4" fmla="*/ 35 w 77"/>
                <a:gd name="T5" fmla="*/ 15 h 75"/>
                <a:gd name="T6" fmla="*/ 76 w 77"/>
                <a:gd name="T7" fmla="*/ 16 h 75"/>
                <a:gd name="T8" fmla="*/ 77 w 77"/>
                <a:gd name="T9" fmla="*/ 75 h 75"/>
                <a:gd name="T10" fmla="*/ 53 w 77"/>
                <a:gd name="T11" fmla="*/ 75 h 75"/>
                <a:gd name="T12" fmla="*/ 52 w 77"/>
                <a:gd name="T13" fmla="*/ 68 h 75"/>
                <a:gd name="T14" fmla="*/ 0 w 77"/>
                <a:gd name="T15" fmla="*/ 67 h 75"/>
                <a:gd name="T16" fmla="*/ 0 w 77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75"/>
                <a:gd name="T29" fmla="*/ 77 w 77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75">
                  <a:moveTo>
                    <a:pt x="0" y="0"/>
                  </a:moveTo>
                  <a:lnTo>
                    <a:pt x="18" y="1"/>
                  </a:lnTo>
                  <a:lnTo>
                    <a:pt x="35" y="15"/>
                  </a:lnTo>
                  <a:lnTo>
                    <a:pt x="76" y="16"/>
                  </a:lnTo>
                  <a:lnTo>
                    <a:pt x="77" y="75"/>
                  </a:lnTo>
                  <a:lnTo>
                    <a:pt x="53" y="75"/>
                  </a:lnTo>
                  <a:lnTo>
                    <a:pt x="52" y="68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8" name="Text Box 43"/>
            <p:cNvSpPr txBox="1">
              <a:spLocks noChangeArrowheads="1"/>
            </p:cNvSpPr>
            <p:nvPr/>
          </p:nvSpPr>
          <p:spPr bwMode="auto">
            <a:xfrm>
              <a:off x="1047767" y="1190658"/>
              <a:ext cx="42" cy="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5Allée</a:t>
              </a:r>
            </a:p>
          </p:txBody>
        </p:sp>
      </p:grpSp>
      <p:grpSp>
        <p:nvGrpSpPr>
          <p:cNvPr id="82" name="Group 303"/>
          <p:cNvGrpSpPr>
            <a:grpSpLocks/>
          </p:cNvGrpSpPr>
          <p:nvPr/>
        </p:nvGrpSpPr>
        <p:grpSpPr bwMode="auto">
          <a:xfrm>
            <a:off x="496015" y="3124499"/>
            <a:ext cx="819150" cy="723900"/>
            <a:chOff x="180975" y="1924050"/>
            <a:chExt cx="86" cy="76"/>
          </a:xfrm>
        </p:grpSpPr>
        <p:sp>
          <p:nvSpPr>
            <p:cNvPr id="83" name="Freeform 285"/>
            <p:cNvSpPr>
              <a:spLocks/>
            </p:cNvSpPr>
            <p:nvPr/>
          </p:nvSpPr>
          <p:spPr bwMode="auto">
            <a:xfrm>
              <a:off x="180975" y="1924050"/>
              <a:ext cx="86" cy="76"/>
            </a:xfrm>
            <a:custGeom>
              <a:avLst/>
              <a:gdLst>
                <a:gd name="T0" fmla="*/ 26 w 300"/>
                <a:gd name="T1" fmla="*/ 0 h 222"/>
                <a:gd name="T2" fmla="*/ 39 w 300"/>
                <a:gd name="T3" fmla="*/ 12 h 222"/>
                <a:gd name="T4" fmla="*/ 86 w 300"/>
                <a:gd name="T5" fmla="*/ 12 h 222"/>
                <a:gd name="T6" fmla="*/ 86 w 300"/>
                <a:gd name="T7" fmla="*/ 75 h 222"/>
                <a:gd name="T8" fmla="*/ 44 w 300"/>
                <a:gd name="T9" fmla="*/ 76 h 222"/>
                <a:gd name="T10" fmla="*/ 0 w 300"/>
                <a:gd name="T11" fmla="*/ 29 h 222"/>
                <a:gd name="T12" fmla="*/ 26 w 300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222"/>
                <a:gd name="T23" fmla="*/ 300 w 300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222">
                  <a:moveTo>
                    <a:pt x="92" y="0"/>
                  </a:moveTo>
                  <a:lnTo>
                    <a:pt x="137" y="36"/>
                  </a:lnTo>
                  <a:lnTo>
                    <a:pt x="300" y="36"/>
                  </a:lnTo>
                  <a:lnTo>
                    <a:pt x="300" y="219"/>
                  </a:lnTo>
                  <a:lnTo>
                    <a:pt x="152" y="222"/>
                  </a:lnTo>
                  <a:lnTo>
                    <a:pt x="0" y="8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4" name="Text Box 286"/>
            <p:cNvSpPr txBox="1">
              <a:spLocks noChangeArrowheads="1"/>
            </p:cNvSpPr>
            <p:nvPr/>
          </p:nvSpPr>
          <p:spPr bwMode="auto">
            <a:xfrm>
              <a:off x="181000" y="1924078"/>
              <a:ext cx="54" cy="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 Angle S</a:t>
              </a:r>
            </a:p>
          </p:txBody>
        </p:sp>
      </p:grpSp>
      <p:grpSp>
        <p:nvGrpSpPr>
          <p:cNvPr id="85" name="Group 309"/>
          <p:cNvGrpSpPr>
            <a:grpSpLocks/>
          </p:cNvGrpSpPr>
          <p:nvPr/>
        </p:nvGrpSpPr>
        <p:grpSpPr bwMode="auto">
          <a:xfrm>
            <a:off x="8841518" y="3255783"/>
            <a:ext cx="819150" cy="723900"/>
            <a:chOff x="1038225" y="2171700"/>
            <a:chExt cx="86" cy="76"/>
          </a:xfrm>
        </p:grpSpPr>
        <p:sp>
          <p:nvSpPr>
            <p:cNvPr id="86" name="Freeform 281"/>
            <p:cNvSpPr>
              <a:spLocks/>
            </p:cNvSpPr>
            <p:nvPr/>
          </p:nvSpPr>
          <p:spPr bwMode="auto">
            <a:xfrm flipH="1">
              <a:off x="1038225" y="2171700"/>
              <a:ext cx="86" cy="76"/>
            </a:xfrm>
            <a:custGeom>
              <a:avLst/>
              <a:gdLst>
                <a:gd name="T0" fmla="*/ 26 w 300"/>
                <a:gd name="T1" fmla="*/ 0 h 222"/>
                <a:gd name="T2" fmla="*/ 39 w 300"/>
                <a:gd name="T3" fmla="*/ 12 h 222"/>
                <a:gd name="T4" fmla="*/ 86 w 300"/>
                <a:gd name="T5" fmla="*/ 12 h 222"/>
                <a:gd name="T6" fmla="*/ 86 w 300"/>
                <a:gd name="T7" fmla="*/ 75 h 222"/>
                <a:gd name="T8" fmla="*/ 44 w 300"/>
                <a:gd name="T9" fmla="*/ 76 h 222"/>
                <a:gd name="T10" fmla="*/ 0 w 300"/>
                <a:gd name="T11" fmla="*/ 29 h 222"/>
                <a:gd name="T12" fmla="*/ 26 w 300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222"/>
                <a:gd name="T23" fmla="*/ 300 w 300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222">
                  <a:moveTo>
                    <a:pt x="92" y="0"/>
                  </a:moveTo>
                  <a:lnTo>
                    <a:pt x="137" y="36"/>
                  </a:lnTo>
                  <a:lnTo>
                    <a:pt x="300" y="36"/>
                  </a:lnTo>
                  <a:lnTo>
                    <a:pt x="300" y="219"/>
                  </a:lnTo>
                  <a:lnTo>
                    <a:pt x="152" y="222"/>
                  </a:lnTo>
                  <a:lnTo>
                    <a:pt x="0" y="8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7" name="Text Box 282"/>
            <p:cNvSpPr txBox="1">
              <a:spLocks noChangeArrowheads="1"/>
            </p:cNvSpPr>
            <p:nvPr/>
          </p:nvSpPr>
          <p:spPr bwMode="auto">
            <a:xfrm>
              <a:off x="1038232" y="2171730"/>
              <a:ext cx="54" cy="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 Angle S</a:t>
              </a:r>
            </a:p>
          </p:txBody>
        </p:sp>
      </p:grpSp>
      <p:cxnSp>
        <p:nvCxnSpPr>
          <p:cNvPr id="88" name="Connecteur droit 87"/>
          <p:cNvCxnSpPr/>
          <p:nvPr/>
        </p:nvCxnSpPr>
        <p:spPr>
          <a:xfrm>
            <a:off x="302770" y="4138110"/>
            <a:ext cx="10144332" cy="16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e 92"/>
          <p:cNvGrpSpPr>
            <a:grpSpLocks/>
          </p:cNvGrpSpPr>
          <p:nvPr/>
        </p:nvGrpSpPr>
        <p:grpSpPr bwMode="auto">
          <a:xfrm>
            <a:off x="433865" y="4324944"/>
            <a:ext cx="819150" cy="723900"/>
            <a:chOff x="104775" y="2857500"/>
            <a:chExt cx="819150" cy="723900"/>
          </a:xfrm>
        </p:grpSpPr>
        <p:sp>
          <p:nvSpPr>
            <p:cNvPr id="94" name="Freeform 278"/>
            <p:cNvSpPr>
              <a:spLocks/>
            </p:cNvSpPr>
            <p:nvPr/>
          </p:nvSpPr>
          <p:spPr bwMode="auto">
            <a:xfrm flipV="1">
              <a:off x="104775" y="2857500"/>
              <a:ext cx="819150" cy="723900"/>
            </a:xfrm>
            <a:custGeom>
              <a:avLst/>
              <a:gdLst>
                <a:gd name="T0" fmla="*/ 251206 w 300"/>
                <a:gd name="T1" fmla="*/ 0 h 222"/>
                <a:gd name="T2" fmla="*/ 374079 w 300"/>
                <a:gd name="T3" fmla="*/ 117389 h 222"/>
                <a:gd name="T4" fmla="*/ 819150 w 300"/>
                <a:gd name="T5" fmla="*/ 117389 h 222"/>
                <a:gd name="T6" fmla="*/ 819150 w 300"/>
                <a:gd name="T7" fmla="*/ 714118 h 222"/>
                <a:gd name="T8" fmla="*/ 415036 w 300"/>
                <a:gd name="T9" fmla="*/ 723900 h 222"/>
                <a:gd name="T10" fmla="*/ 0 w 300"/>
                <a:gd name="T11" fmla="*/ 273908 h 222"/>
                <a:gd name="T12" fmla="*/ 251206 w 300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222"/>
                <a:gd name="T23" fmla="*/ 300 w 300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222">
                  <a:moveTo>
                    <a:pt x="92" y="0"/>
                  </a:moveTo>
                  <a:lnTo>
                    <a:pt x="137" y="36"/>
                  </a:lnTo>
                  <a:lnTo>
                    <a:pt x="300" y="36"/>
                  </a:lnTo>
                  <a:lnTo>
                    <a:pt x="300" y="219"/>
                  </a:lnTo>
                  <a:lnTo>
                    <a:pt x="152" y="222"/>
                  </a:lnTo>
                  <a:lnTo>
                    <a:pt x="0" y="8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5" name="Text Box 10"/>
            <p:cNvSpPr txBox="1">
              <a:spLocks noChangeArrowheads="1"/>
            </p:cNvSpPr>
            <p:nvPr/>
          </p:nvSpPr>
          <p:spPr bwMode="auto">
            <a:xfrm>
              <a:off x="342900" y="3124200"/>
              <a:ext cx="51435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 Angle R</a:t>
              </a:r>
            </a:p>
          </p:txBody>
        </p:sp>
      </p:grpSp>
      <p:grpSp>
        <p:nvGrpSpPr>
          <p:cNvPr id="98" name="Groupe 97"/>
          <p:cNvGrpSpPr>
            <a:grpSpLocks/>
          </p:cNvGrpSpPr>
          <p:nvPr/>
        </p:nvGrpSpPr>
        <p:grpSpPr bwMode="auto">
          <a:xfrm>
            <a:off x="8841518" y="4546005"/>
            <a:ext cx="819150" cy="723900"/>
            <a:chOff x="1038225" y="3228975"/>
            <a:chExt cx="819150" cy="723900"/>
          </a:xfrm>
        </p:grpSpPr>
        <p:sp>
          <p:nvSpPr>
            <p:cNvPr id="99" name="Freeform 288"/>
            <p:cNvSpPr>
              <a:spLocks/>
            </p:cNvSpPr>
            <p:nvPr/>
          </p:nvSpPr>
          <p:spPr bwMode="auto">
            <a:xfrm flipH="1" flipV="1">
              <a:off x="1038225" y="3228975"/>
              <a:ext cx="819150" cy="723900"/>
            </a:xfrm>
            <a:custGeom>
              <a:avLst/>
              <a:gdLst>
                <a:gd name="T0" fmla="*/ 251206 w 300"/>
                <a:gd name="T1" fmla="*/ 0 h 222"/>
                <a:gd name="T2" fmla="*/ 374079 w 300"/>
                <a:gd name="T3" fmla="*/ 117389 h 222"/>
                <a:gd name="T4" fmla="*/ 819150 w 300"/>
                <a:gd name="T5" fmla="*/ 117389 h 222"/>
                <a:gd name="T6" fmla="*/ 819150 w 300"/>
                <a:gd name="T7" fmla="*/ 714118 h 222"/>
                <a:gd name="T8" fmla="*/ 415036 w 300"/>
                <a:gd name="T9" fmla="*/ 723900 h 222"/>
                <a:gd name="T10" fmla="*/ 0 w 300"/>
                <a:gd name="T11" fmla="*/ 273908 h 222"/>
                <a:gd name="T12" fmla="*/ 251206 w 300"/>
                <a:gd name="T13" fmla="*/ 0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"/>
                <a:gd name="T22" fmla="*/ 0 h 222"/>
                <a:gd name="T23" fmla="*/ 300 w 300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" h="222">
                  <a:moveTo>
                    <a:pt x="92" y="0"/>
                  </a:moveTo>
                  <a:lnTo>
                    <a:pt x="137" y="36"/>
                  </a:lnTo>
                  <a:lnTo>
                    <a:pt x="300" y="36"/>
                  </a:lnTo>
                  <a:lnTo>
                    <a:pt x="300" y="219"/>
                  </a:lnTo>
                  <a:lnTo>
                    <a:pt x="152" y="222"/>
                  </a:lnTo>
                  <a:lnTo>
                    <a:pt x="0" y="8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0" name="Text Box 289"/>
            <p:cNvSpPr txBox="1">
              <a:spLocks noChangeArrowheads="1"/>
            </p:cNvSpPr>
            <p:nvPr/>
          </p:nvSpPr>
          <p:spPr bwMode="auto">
            <a:xfrm>
              <a:off x="1114425" y="3476625"/>
              <a:ext cx="502168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 Angle R </a:t>
              </a:r>
            </a:p>
          </p:txBody>
        </p:sp>
      </p:grpSp>
      <p:cxnSp>
        <p:nvCxnSpPr>
          <p:cNvPr id="101" name="Connecteur droit 100"/>
          <p:cNvCxnSpPr/>
          <p:nvPr/>
        </p:nvCxnSpPr>
        <p:spPr>
          <a:xfrm>
            <a:off x="294266" y="5490914"/>
            <a:ext cx="10152836" cy="2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305"/>
          <p:cNvGrpSpPr>
            <a:grpSpLocks/>
          </p:cNvGrpSpPr>
          <p:nvPr/>
        </p:nvGrpSpPr>
        <p:grpSpPr bwMode="auto">
          <a:xfrm>
            <a:off x="535021" y="5573763"/>
            <a:ext cx="1067264" cy="568849"/>
            <a:chOff x="0" y="3990975"/>
            <a:chExt cx="119" cy="47"/>
          </a:xfrm>
        </p:grpSpPr>
        <p:sp>
          <p:nvSpPr>
            <p:cNvPr id="108" name="Freeform 293"/>
            <p:cNvSpPr>
              <a:spLocks/>
            </p:cNvSpPr>
            <p:nvPr/>
          </p:nvSpPr>
          <p:spPr bwMode="auto">
            <a:xfrm flipH="1">
              <a:off x="0" y="3990975"/>
              <a:ext cx="119" cy="47"/>
            </a:xfrm>
            <a:custGeom>
              <a:avLst/>
              <a:gdLst>
                <a:gd name="T0" fmla="*/ 0 w 716"/>
                <a:gd name="T1" fmla="*/ 0 h 307"/>
                <a:gd name="T2" fmla="*/ 104 w 716"/>
                <a:gd name="T3" fmla="*/ 0 h 307"/>
                <a:gd name="T4" fmla="*/ 104 w 716"/>
                <a:gd name="T5" fmla="*/ 10 h 307"/>
                <a:gd name="T6" fmla="*/ 119 w 716"/>
                <a:gd name="T7" fmla="*/ 23 h 307"/>
                <a:gd name="T8" fmla="*/ 104 w 716"/>
                <a:gd name="T9" fmla="*/ 35 h 307"/>
                <a:gd name="T10" fmla="*/ 104 w 716"/>
                <a:gd name="T11" fmla="*/ 47 h 307"/>
                <a:gd name="T12" fmla="*/ 70 w 716"/>
                <a:gd name="T13" fmla="*/ 47 h 307"/>
                <a:gd name="T14" fmla="*/ 70 w 716"/>
                <a:gd name="T15" fmla="*/ 39 h 307"/>
                <a:gd name="T16" fmla="*/ 59 w 716"/>
                <a:gd name="T17" fmla="*/ 39 h 307"/>
                <a:gd name="T18" fmla="*/ 53 w 716"/>
                <a:gd name="T19" fmla="*/ 34 h 307"/>
                <a:gd name="T20" fmla="*/ 53 w 716"/>
                <a:gd name="T21" fmla="*/ 28 h 307"/>
                <a:gd name="T22" fmla="*/ 0 w 716"/>
                <a:gd name="T23" fmla="*/ 28 h 307"/>
                <a:gd name="T24" fmla="*/ 0 w 716"/>
                <a:gd name="T25" fmla="*/ 0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07"/>
                <a:gd name="T41" fmla="*/ 716 w 716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07">
                  <a:moveTo>
                    <a:pt x="0" y="0"/>
                  </a:moveTo>
                  <a:lnTo>
                    <a:pt x="627" y="0"/>
                  </a:lnTo>
                  <a:lnTo>
                    <a:pt x="627" y="67"/>
                  </a:lnTo>
                  <a:lnTo>
                    <a:pt x="716" y="149"/>
                  </a:lnTo>
                  <a:lnTo>
                    <a:pt x="627" y="231"/>
                  </a:lnTo>
                  <a:lnTo>
                    <a:pt x="627" y="306"/>
                  </a:lnTo>
                  <a:lnTo>
                    <a:pt x="421" y="307"/>
                  </a:lnTo>
                  <a:lnTo>
                    <a:pt x="419" y="252"/>
                  </a:lnTo>
                  <a:lnTo>
                    <a:pt x="354" y="252"/>
                  </a:lnTo>
                  <a:lnTo>
                    <a:pt x="318" y="222"/>
                  </a:lnTo>
                  <a:lnTo>
                    <a:pt x="317" y="185"/>
                  </a:lnTo>
                  <a:lnTo>
                    <a:pt x="1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9" name="Text Box 246"/>
            <p:cNvSpPr txBox="1">
              <a:spLocks noChangeArrowheads="1"/>
            </p:cNvSpPr>
            <p:nvPr/>
          </p:nvSpPr>
          <p:spPr bwMode="auto">
            <a:xfrm>
              <a:off x="25" y="3990982"/>
              <a:ext cx="59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 porche</a:t>
              </a:r>
            </a:p>
          </p:txBody>
        </p:sp>
      </p:grpSp>
      <p:sp>
        <p:nvSpPr>
          <p:cNvPr id="113" name="ZoneTexte 112"/>
          <p:cNvSpPr txBox="1"/>
          <p:nvPr/>
        </p:nvSpPr>
        <p:spPr>
          <a:xfrm>
            <a:off x="8853786" y="6859066"/>
            <a:ext cx="144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Voir suite </a:t>
            </a:r>
            <a:endParaRPr lang="fr-FR" sz="1200" b="1" i="1" dirty="0"/>
          </a:p>
        </p:txBody>
      </p:sp>
      <p:grpSp>
        <p:nvGrpSpPr>
          <p:cNvPr id="119" name="Group 297"/>
          <p:cNvGrpSpPr>
            <a:grpSpLocks/>
          </p:cNvGrpSpPr>
          <p:nvPr/>
        </p:nvGrpSpPr>
        <p:grpSpPr bwMode="auto">
          <a:xfrm>
            <a:off x="8527377" y="5852136"/>
            <a:ext cx="1162834" cy="707885"/>
            <a:chOff x="981075" y="4362450"/>
            <a:chExt cx="119" cy="47"/>
          </a:xfrm>
        </p:grpSpPr>
        <p:sp>
          <p:nvSpPr>
            <p:cNvPr id="120" name="Freeform 294"/>
            <p:cNvSpPr>
              <a:spLocks/>
            </p:cNvSpPr>
            <p:nvPr/>
          </p:nvSpPr>
          <p:spPr bwMode="auto">
            <a:xfrm>
              <a:off x="981075" y="4362450"/>
              <a:ext cx="119" cy="47"/>
            </a:xfrm>
            <a:custGeom>
              <a:avLst/>
              <a:gdLst>
                <a:gd name="T0" fmla="*/ 0 w 716"/>
                <a:gd name="T1" fmla="*/ 0 h 307"/>
                <a:gd name="T2" fmla="*/ 104 w 716"/>
                <a:gd name="T3" fmla="*/ 0 h 307"/>
                <a:gd name="T4" fmla="*/ 104 w 716"/>
                <a:gd name="T5" fmla="*/ 10 h 307"/>
                <a:gd name="T6" fmla="*/ 119 w 716"/>
                <a:gd name="T7" fmla="*/ 23 h 307"/>
                <a:gd name="T8" fmla="*/ 104 w 716"/>
                <a:gd name="T9" fmla="*/ 35 h 307"/>
                <a:gd name="T10" fmla="*/ 104 w 716"/>
                <a:gd name="T11" fmla="*/ 47 h 307"/>
                <a:gd name="T12" fmla="*/ 70 w 716"/>
                <a:gd name="T13" fmla="*/ 47 h 307"/>
                <a:gd name="T14" fmla="*/ 70 w 716"/>
                <a:gd name="T15" fmla="*/ 39 h 307"/>
                <a:gd name="T16" fmla="*/ 59 w 716"/>
                <a:gd name="T17" fmla="*/ 39 h 307"/>
                <a:gd name="T18" fmla="*/ 53 w 716"/>
                <a:gd name="T19" fmla="*/ 34 h 307"/>
                <a:gd name="T20" fmla="*/ 53 w 716"/>
                <a:gd name="T21" fmla="*/ 28 h 307"/>
                <a:gd name="T22" fmla="*/ 0 w 716"/>
                <a:gd name="T23" fmla="*/ 28 h 307"/>
                <a:gd name="T24" fmla="*/ 0 w 716"/>
                <a:gd name="T25" fmla="*/ 0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07"/>
                <a:gd name="T41" fmla="*/ 716 w 716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07">
                  <a:moveTo>
                    <a:pt x="0" y="0"/>
                  </a:moveTo>
                  <a:lnTo>
                    <a:pt x="627" y="0"/>
                  </a:lnTo>
                  <a:lnTo>
                    <a:pt x="627" y="67"/>
                  </a:lnTo>
                  <a:lnTo>
                    <a:pt x="716" y="149"/>
                  </a:lnTo>
                  <a:lnTo>
                    <a:pt x="627" y="231"/>
                  </a:lnTo>
                  <a:lnTo>
                    <a:pt x="627" y="306"/>
                  </a:lnTo>
                  <a:lnTo>
                    <a:pt x="421" y="307"/>
                  </a:lnTo>
                  <a:lnTo>
                    <a:pt x="419" y="252"/>
                  </a:lnTo>
                  <a:lnTo>
                    <a:pt x="354" y="252"/>
                  </a:lnTo>
                  <a:lnTo>
                    <a:pt x="318" y="222"/>
                  </a:lnTo>
                  <a:lnTo>
                    <a:pt x="317" y="185"/>
                  </a:lnTo>
                  <a:lnTo>
                    <a:pt x="1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1" name="Text Box 295"/>
            <p:cNvSpPr txBox="1">
              <a:spLocks noChangeArrowheads="1"/>
            </p:cNvSpPr>
            <p:nvPr/>
          </p:nvSpPr>
          <p:spPr bwMode="auto">
            <a:xfrm>
              <a:off x="981117" y="4362454"/>
              <a:ext cx="45" cy="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fr-FR" sz="800" b="0" i="0" u="none" strike="noStrike" baseline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porche </a:t>
              </a:r>
              <a:endParaRPr lang="fr-FR" sz="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" name="Triangle isocèle 5"/>
          <p:cNvSpPr/>
          <p:nvPr/>
        </p:nvSpPr>
        <p:spPr>
          <a:xfrm>
            <a:off x="9108794" y="1736105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>
            <a:off x="9099940" y="2807745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isocèle 72"/>
          <p:cNvSpPr/>
          <p:nvPr/>
        </p:nvSpPr>
        <p:spPr>
          <a:xfrm>
            <a:off x="9258868" y="3922622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/>
          <p:cNvSpPr/>
          <p:nvPr/>
        </p:nvSpPr>
        <p:spPr>
          <a:xfrm>
            <a:off x="9046942" y="5269905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>
            <a:off x="8786000" y="6492988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/>
          <p:cNvSpPr/>
          <p:nvPr/>
        </p:nvSpPr>
        <p:spPr>
          <a:xfrm>
            <a:off x="739284" y="2787856"/>
            <a:ext cx="168793" cy="1484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riangle isocèle 80"/>
          <p:cNvSpPr/>
          <p:nvPr/>
        </p:nvSpPr>
        <p:spPr>
          <a:xfrm>
            <a:off x="799127" y="1704251"/>
            <a:ext cx="168793" cy="1484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riangle isocèle 88"/>
          <p:cNvSpPr/>
          <p:nvPr/>
        </p:nvSpPr>
        <p:spPr>
          <a:xfrm>
            <a:off x="720973" y="3894634"/>
            <a:ext cx="168793" cy="1484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Triangle isocèle 89"/>
          <p:cNvSpPr/>
          <p:nvPr/>
        </p:nvSpPr>
        <p:spPr>
          <a:xfrm>
            <a:off x="773760" y="5013737"/>
            <a:ext cx="168793" cy="1484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Triangle isocèle 90"/>
          <p:cNvSpPr/>
          <p:nvPr/>
        </p:nvSpPr>
        <p:spPr>
          <a:xfrm>
            <a:off x="1025116" y="6181138"/>
            <a:ext cx="168793" cy="1484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1746300" y="2427135"/>
            <a:ext cx="65962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</a:t>
            </a:r>
            <a:r>
              <a:rPr lang="fr-FR" sz="1200" dirty="0" smtClean="0"/>
              <a:t>=(99,25m2)+(Vide sur Séjour=4,55m2)=</a:t>
            </a:r>
            <a:r>
              <a:rPr lang="fr-FR" sz="1400" b="1" dirty="0" smtClean="0"/>
              <a:t>103,80.m2</a:t>
            </a:r>
            <a:endParaRPr lang="fr-FR" sz="1400" b="1" dirty="0"/>
          </a:p>
        </p:txBody>
      </p:sp>
      <p:sp>
        <p:nvSpPr>
          <p:cNvPr id="104" name="ZoneTexte 103"/>
          <p:cNvSpPr txBox="1"/>
          <p:nvPr/>
        </p:nvSpPr>
        <p:spPr>
          <a:xfrm>
            <a:off x="1708849" y="1296981"/>
            <a:ext cx="6622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 </a:t>
            </a:r>
            <a:r>
              <a:rPr lang="fr-FR" sz="1200" dirty="0" smtClean="0"/>
              <a:t>=(82,20 m2)+(Si comble garage aménagé=11,32m2)= </a:t>
            </a:r>
            <a:r>
              <a:rPr lang="fr-FR" sz="1400" b="1" dirty="0" smtClean="0"/>
              <a:t>93,52..m2</a:t>
            </a:r>
            <a:endParaRPr lang="fr-FR" sz="1400" b="1" dirty="0"/>
          </a:p>
        </p:txBody>
      </p:sp>
      <p:sp>
        <p:nvSpPr>
          <p:cNvPr id="110" name="ZoneTexte 109"/>
          <p:cNvSpPr txBox="1"/>
          <p:nvPr/>
        </p:nvSpPr>
        <p:spPr>
          <a:xfrm>
            <a:off x="1931085" y="3451413"/>
            <a:ext cx="6399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</a:t>
            </a:r>
            <a:r>
              <a:rPr lang="fr-FR" sz="1200" dirty="0" smtClean="0"/>
              <a:t>=(101,35m2)+(Vide sur Séjour=6,83m2)=</a:t>
            </a:r>
            <a:r>
              <a:rPr lang="fr-FR" sz="1400" b="1" dirty="0" smtClean="0"/>
              <a:t>108,18.m2</a:t>
            </a:r>
            <a:endParaRPr lang="fr-FR" sz="1400" b="1" dirty="0"/>
          </a:p>
        </p:txBody>
      </p:sp>
      <p:sp>
        <p:nvSpPr>
          <p:cNvPr id="111" name="ZoneTexte 110"/>
          <p:cNvSpPr txBox="1"/>
          <p:nvPr/>
        </p:nvSpPr>
        <p:spPr>
          <a:xfrm>
            <a:off x="2067916" y="4664997"/>
            <a:ext cx="6399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</a:t>
            </a:r>
            <a:r>
              <a:rPr lang="fr-FR" sz="1200" dirty="0" smtClean="0"/>
              <a:t>=(101,35m2)+(Vide sur Séjour=6,83m2)=</a:t>
            </a:r>
            <a:r>
              <a:rPr lang="fr-FR" sz="1400" b="1" dirty="0" smtClean="0"/>
              <a:t>108,18.m2</a:t>
            </a:r>
            <a:endParaRPr lang="fr-FR" sz="1400" b="1" dirty="0"/>
          </a:p>
        </p:txBody>
      </p:sp>
      <p:sp>
        <p:nvSpPr>
          <p:cNvPr id="112" name="ZoneTexte 111"/>
          <p:cNvSpPr txBox="1"/>
          <p:nvPr/>
        </p:nvSpPr>
        <p:spPr>
          <a:xfrm>
            <a:off x="2030263" y="6015407"/>
            <a:ext cx="6399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</a:t>
            </a:r>
            <a:r>
              <a:rPr lang="fr-FR" sz="1200" dirty="0" smtClean="0"/>
              <a:t>=(102,20m2)+(Vide sur Séjour=10,04m2)=</a:t>
            </a:r>
            <a:r>
              <a:rPr lang="fr-FR" sz="1400" b="1" dirty="0" smtClean="0"/>
              <a:t>112,24.m2</a:t>
            </a:r>
            <a:endParaRPr lang="fr-FR" sz="1400" b="1" dirty="0"/>
          </a:p>
        </p:txBody>
      </p:sp>
      <p:pic>
        <p:nvPicPr>
          <p:cNvPr id="92" name="Image 91" descr="D:\Dossiers Alain\Réhabilitation Energétique du Valmoutier R.E.V\Logos Images et Plans\Logo couleu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8421" r="19786" b="34737"/>
          <a:stretch/>
        </p:blipFill>
        <p:spPr bwMode="auto">
          <a:xfrm>
            <a:off x="321431" y="117137"/>
            <a:ext cx="666438" cy="460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1621291" y="147120"/>
            <a:ext cx="811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Valmoutier définition des types de maison - 7 types &amp; 37 sous types </a:t>
            </a:r>
            <a:endParaRPr lang="fr-FR" sz="2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55783" y="650650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1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4555783" y="1823703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2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4600781" y="2841507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3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4630837" y="4001093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4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4642648" y="5337025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5</a:t>
            </a:r>
          </a:p>
        </p:txBody>
      </p:sp>
    </p:spTree>
    <p:extLst>
      <p:ext uri="{BB962C8B-B14F-4D97-AF65-F5344CB8AC3E}">
        <p14:creationId xmlns:p14="http://schemas.microsoft.com/office/powerpoint/2010/main" val="34187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29861" y="2569880"/>
            <a:ext cx="49585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Narrow"/>
              </a:rPr>
              <a:t>◄</a:t>
            </a:r>
            <a:r>
              <a:rPr lang="fr-FR" sz="1400" b="1" dirty="0" smtClean="0">
                <a:latin typeface="Lucida Calligraphy" pitchFamily="66" charset="0"/>
              </a:rPr>
              <a:t>6 pièces -Maison d’allée 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Gauche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09393" y="3346625"/>
            <a:ext cx="4491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Lucida Calligraphy" pitchFamily="66" charset="0"/>
              </a:rPr>
              <a:t>6</a:t>
            </a:r>
            <a:r>
              <a:rPr lang="fr-FR" sz="1400" b="1" dirty="0" smtClean="0">
                <a:latin typeface="Lucida Calligraphy" pitchFamily="66" charset="0"/>
              </a:rPr>
              <a:t> pièces - Maison d’allée –Séjour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 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75098" y="1274252"/>
            <a:ext cx="49602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Lucida Calligraphy" pitchFamily="66" charset="0"/>
              </a:rPr>
              <a:t>6</a:t>
            </a:r>
            <a:r>
              <a:rPr lang="fr-FR" sz="1400" b="1" dirty="0" smtClean="0">
                <a:latin typeface="Lucida Calligraphy" pitchFamily="66" charset="0"/>
              </a:rPr>
              <a:t> pièces -Maison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Porche–</a:t>
            </a:r>
            <a:r>
              <a:rPr lang="fr-FR" sz="1400" b="1" dirty="0" smtClean="0">
                <a:latin typeface="Lucida Calligraphy" pitchFamily="66" charset="0"/>
              </a:rPr>
              <a:t>séjour à 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Droite       </a:t>
            </a:r>
            <a:r>
              <a:rPr lang="fr-FR" sz="1400" b="1" dirty="0" smtClean="0">
                <a:solidFill>
                  <a:srgbClr val="FF0000"/>
                </a:solidFill>
                <a:latin typeface="Arial Narrow"/>
              </a:rPr>
              <a:t>►</a:t>
            </a:r>
            <a:r>
              <a:rPr lang="fr-FR" sz="14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3930" y="2419832"/>
            <a:ext cx="435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63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095272" y="1395342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6</a:t>
            </a:r>
            <a:r>
              <a:rPr lang="fr-FR" sz="1400" b="1" dirty="0"/>
              <a:t>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104769" y="3214973"/>
            <a:ext cx="53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6</a:t>
            </a:r>
            <a:r>
              <a:rPr lang="fr-FR" sz="1400" b="1" dirty="0"/>
              <a:t>4</a:t>
            </a: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7566790" y="1098426"/>
            <a:ext cx="1584176" cy="725785"/>
            <a:chOff x="800100" y="4981575"/>
            <a:chExt cx="119" cy="47"/>
          </a:xfrm>
        </p:grpSpPr>
        <p:sp>
          <p:nvSpPr>
            <p:cNvPr id="12" name="Freeform 299"/>
            <p:cNvSpPr>
              <a:spLocks/>
            </p:cNvSpPr>
            <p:nvPr/>
          </p:nvSpPr>
          <p:spPr bwMode="auto">
            <a:xfrm>
              <a:off x="800100" y="4981575"/>
              <a:ext cx="119" cy="47"/>
            </a:xfrm>
            <a:custGeom>
              <a:avLst/>
              <a:gdLst>
                <a:gd name="T0" fmla="*/ 0 w 716"/>
                <a:gd name="T1" fmla="*/ 0 h 307"/>
                <a:gd name="T2" fmla="*/ 104 w 716"/>
                <a:gd name="T3" fmla="*/ 0 h 307"/>
                <a:gd name="T4" fmla="*/ 104 w 716"/>
                <a:gd name="T5" fmla="*/ 10 h 307"/>
                <a:gd name="T6" fmla="*/ 119 w 716"/>
                <a:gd name="T7" fmla="*/ 23 h 307"/>
                <a:gd name="T8" fmla="*/ 104 w 716"/>
                <a:gd name="T9" fmla="*/ 35 h 307"/>
                <a:gd name="T10" fmla="*/ 104 w 716"/>
                <a:gd name="T11" fmla="*/ 47 h 307"/>
                <a:gd name="T12" fmla="*/ 70 w 716"/>
                <a:gd name="T13" fmla="*/ 47 h 307"/>
                <a:gd name="T14" fmla="*/ 70 w 716"/>
                <a:gd name="T15" fmla="*/ 39 h 307"/>
                <a:gd name="T16" fmla="*/ 59 w 716"/>
                <a:gd name="T17" fmla="*/ 39 h 307"/>
                <a:gd name="T18" fmla="*/ 53 w 716"/>
                <a:gd name="T19" fmla="*/ 34 h 307"/>
                <a:gd name="T20" fmla="*/ 53 w 716"/>
                <a:gd name="T21" fmla="*/ 28 h 307"/>
                <a:gd name="T22" fmla="*/ 0 w 716"/>
                <a:gd name="T23" fmla="*/ 28 h 307"/>
                <a:gd name="T24" fmla="*/ 0 w 716"/>
                <a:gd name="T25" fmla="*/ 0 h 3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07"/>
                <a:gd name="T41" fmla="*/ 716 w 716"/>
                <a:gd name="T42" fmla="*/ 307 h 3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07">
                  <a:moveTo>
                    <a:pt x="0" y="0"/>
                  </a:moveTo>
                  <a:lnTo>
                    <a:pt x="627" y="0"/>
                  </a:lnTo>
                  <a:lnTo>
                    <a:pt x="627" y="67"/>
                  </a:lnTo>
                  <a:lnTo>
                    <a:pt x="716" y="149"/>
                  </a:lnTo>
                  <a:lnTo>
                    <a:pt x="627" y="231"/>
                  </a:lnTo>
                  <a:lnTo>
                    <a:pt x="627" y="306"/>
                  </a:lnTo>
                  <a:lnTo>
                    <a:pt x="421" y="307"/>
                  </a:lnTo>
                  <a:lnTo>
                    <a:pt x="419" y="252"/>
                  </a:lnTo>
                  <a:lnTo>
                    <a:pt x="354" y="252"/>
                  </a:lnTo>
                  <a:lnTo>
                    <a:pt x="318" y="222"/>
                  </a:lnTo>
                  <a:lnTo>
                    <a:pt x="317" y="185"/>
                  </a:lnTo>
                  <a:lnTo>
                    <a:pt x="1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Text Box 300"/>
            <p:cNvSpPr txBox="1">
              <a:spLocks noChangeArrowheads="1"/>
            </p:cNvSpPr>
            <p:nvPr/>
          </p:nvSpPr>
          <p:spPr bwMode="auto">
            <a:xfrm>
              <a:off x="800131" y="4981579"/>
              <a:ext cx="59" cy="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 porche</a:t>
              </a:r>
            </a:p>
          </p:txBody>
        </p:sp>
      </p:grpSp>
      <p:cxnSp>
        <p:nvCxnSpPr>
          <p:cNvPr id="14" name="Connecteur droit 13"/>
          <p:cNvCxnSpPr/>
          <p:nvPr/>
        </p:nvCxnSpPr>
        <p:spPr>
          <a:xfrm>
            <a:off x="302770" y="1026418"/>
            <a:ext cx="10140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02770" y="3654402"/>
            <a:ext cx="10140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06"/>
          <p:cNvGrpSpPr>
            <a:grpSpLocks/>
          </p:cNvGrpSpPr>
          <p:nvPr/>
        </p:nvGrpSpPr>
        <p:grpSpPr bwMode="auto">
          <a:xfrm>
            <a:off x="640456" y="2239407"/>
            <a:ext cx="1033836" cy="1049788"/>
            <a:chOff x="133350" y="5334000"/>
            <a:chExt cx="80" cy="75"/>
          </a:xfrm>
        </p:grpSpPr>
        <p:sp>
          <p:nvSpPr>
            <p:cNvPr id="17" name="Freeform 98"/>
            <p:cNvSpPr>
              <a:spLocks/>
            </p:cNvSpPr>
            <p:nvPr/>
          </p:nvSpPr>
          <p:spPr bwMode="auto">
            <a:xfrm flipH="1">
              <a:off x="133350" y="5334000"/>
              <a:ext cx="80" cy="75"/>
            </a:xfrm>
            <a:custGeom>
              <a:avLst/>
              <a:gdLst>
                <a:gd name="T0" fmla="*/ 0 w 80"/>
                <a:gd name="T1" fmla="*/ 12 h 75"/>
                <a:gd name="T2" fmla="*/ 49 w 80"/>
                <a:gd name="T3" fmla="*/ 12 h 75"/>
                <a:gd name="T4" fmla="*/ 62 w 80"/>
                <a:gd name="T5" fmla="*/ 0 h 75"/>
                <a:gd name="T6" fmla="*/ 78 w 80"/>
                <a:gd name="T7" fmla="*/ 1 h 75"/>
                <a:gd name="T8" fmla="*/ 80 w 80"/>
                <a:gd name="T9" fmla="*/ 68 h 75"/>
                <a:gd name="T10" fmla="*/ 25 w 80"/>
                <a:gd name="T11" fmla="*/ 68 h 75"/>
                <a:gd name="T12" fmla="*/ 26 w 80"/>
                <a:gd name="T13" fmla="*/ 75 h 75"/>
                <a:gd name="T14" fmla="*/ 1 w 80"/>
                <a:gd name="T15" fmla="*/ 74 h 75"/>
                <a:gd name="T16" fmla="*/ 0 w 80"/>
                <a:gd name="T17" fmla="*/ 12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5"/>
                <a:gd name="T29" fmla="*/ 80 w 80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5">
                  <a:moveTo>
                    <a:pt x="0" y="12"/>
                  </a:moveTo>
                  <a:lnTo>
                    <a:pt x="49" y="12"/>
                  </a:lnTo>
                  <a:lnTo>
                    <a:pt x="62" y="0"/>
                  </a:lnTo>
                  <a:lnTo>
                    <a:pt x="78" y="1"/>
                  </a:lnTo>
                  <a:lnTo>
                    <a:pt x="80" y="68"/>
                  </a:lnTo>
                  <a:lnTo>
                    <a:pt x="25" y="68"/>
                  </a:lnTo>
                  <a:lnTo>
                    <a:pt x="26" y="75"/>
                  </a:lnTo>
                  <a:lnTo>
                    <a:pt x="1" y="7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 Box 99"/>
            <p:cNvSpPr txBox="1">
              <a:spLocks noChangeArrowheads="1"/>
            </p:cNvSpPr>
            <p:nvPr/>
          </p:nvSpPr>
          <p:spPr bwMode="auto">
            <a:xfrm>
              <a:off x="133374" y="5334031"/>
              <a:ext cx="38" cy="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6Allé</a:t>
              </a:r>
              <a:r>
                <a:rPr lang="fr-FR" sz="10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</a:t>
              </a:r>
            </a:p>
          </p:txBody>
        </p:sp>
      </p:grpSp>
      <p:grpSp>
        <p:nvGrpSpPr>
          <p:cNvPr id="19" name="Group 311"/>
          <p:cNvGrpSpPr>
            <a:grpSpLocks/>
          </p:cNvGrpSpPr>
          <p:nvPr/>
        </p:nvGrpSpPr>
        <p:grpSpPr bwMode="auto">
          <a:xfrm>
            <a:off x="7939846" y="2398350"/>
            <a:ext cx="1078430" cy="1056825"/>
            <a:chOff x="1171575" y="5667375"/>
            <a:chExt cx="80" cy="75"/>
          </a:xfrm>
        </p:grpSpPr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171575" y="5667375"/>
              <a:ext cx="80" cy="75"/>
            </a:xfrm>
            <a:custGeom>
              <a:avLst/>
              <a:gdLst>
                <a:gd name="T0" fmla="*/ 0 w 80"/>
                <a:gd name="T1" fmla="*/ 12 h 75"/>
                <a:gd name="T2" fmla="*/ 49 w 80"/>
                <a:gd name="T3" fmla="*/ 12 h 75"/>
                <a:gd name="T4" fmla="*/ 62 w 80"/>
                <a:gd name="T5" fmla="*/ 0 h 75"/>
                <a:gd name="T6" fmla="*/ 78 w 80"/>
                <a:gd name="T7" fmla="*/ 1 h 75"/>
                <a:gd name="T8" fmla="*/ 80 w 80"/>
                <a:gd name="T9" fmla="*/ 68 h 75"/>
                <a:gd name="T10" fmla="*/ 25 w 80"/>
                <a:gd name="T11" fmla="*/ 68 h 75"/>
                <a:gd name="T12" fmla="*/ 26 w 80"/>
                <a:gd name="T13" fmla="*/ 75 h 75"/>
                <a:gd name="T14" fmla="*/ 1 w 80"/>
                <a:gd name="T15" fmla="*/ 74 h 75"/>
                <a:gd name="T16" fmla="*/ 0 w 80"/>
                <a:gd name="T17" fmla="*/ 12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5"/>
                <a:gd name="T29" fmla="*/ 80 w 80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5">
                  <a:moveTo>
                    <a:pt x="0" y="12"/>
                  </a:moveTo>
                  <a:lnTo>
                    <a:pt x="49" y="12"/>
                  </a:lnTo>
                  <a:lnTo>
                    <a:pt x="62" y="0"/>
                  </a:lnTo>
                  <a:lnTo>
                    <a:pt x="78" y="1"/>
                  </a:lnTo>
                  <a:lnTo>
                    <a:pt x="80" y="68"/>
                  </a:lnTo>
                  <a:lnTo>
                    <a:pt x="25" y="68"/>
                  </a:lnTo>
                  <a:lnTo>
                    <a:pt x="26" y="75"/>
                  </a:lnTo>
                  <a:lnTo>
                    <a:pt x="1" y="7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171599" y="5667406"/>
              <a:ext cx="38" cy="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8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6Allée</a:t>
              </a:r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302770" y="2106538"/>
            <a:ext cx="10140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12575" y="147120"/>
            <a:ext cx="8831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Valmoutier définition des types de maison - 7 types &amp; 37 sous types (suite)</a:t>
            </a:r>
            <a:endParaRPr lang="fr-FR" sz="2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riangle isocèle 25"/>
          <p:cNvSpPr/>
          <p:nvPr/>
        </p:nvSpPr>
        <p:spPr>
          <a:xfrm>
            <a:off x="1140609" y="3306729"/>
            <a:ext cx="168793" cy="1484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>
            <a:off x="8127254" y="1743809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>
            <a:off x="8354088" y="3426291"/>
            <a:ext cx="168793" cy="148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be 1"/>
          <p:cNvSpPr/>
          <p:nvPr/>
        </p:nvSpPr>
        <p:spPr>
          <a:xfrm>
            <a:off x="3405017" y="3970237"/>
            <a:ext cx="3456384" cy="2634995"/>
          </a:xfrm>
          <a:prstGeom prst="cube">
            <a:avLst>
              <a:gd name="adj" fmla="val 383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ube 33"/>
          <p:cNvSpPr/>
          <p:nvPr/>
        </p:nvSpPr>
        <p:spPr>
          <a:xfrm>
            <a:off x="3405018" y="4898018"/>
            <a:ext cx="3456384" cy="991268"/>
          </a:xfrm>
          <a:prstGeom prst="cub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Cube 34"/>
          <p:cNvSpPr/>
          <p:nvPr/>
        </p:nvSpPr>
        <p:spPr>
          <a:xfrm>
            <a:off x="5840585" y="5389583"/>
            <a:ext cx="2000355" cy="1215650"/>
          </a:xfrm>
          <a:prstGeom prst="cube">
            <a:avLst>
              <a:gd name="adj" fmla="val 435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allélogramme 21"/>
          <p:cNvSpPr/>
          <p:nvPr/>
        </p:nvSpPr>
        <p:spPr>
          <a:xfrm>
            <a:off x="3991750" y="4882808"/>
            <a:ext cx="1299645" cy="444295"/>
          </a:xfrm>
          <a:prstGeom prst="parallelogram">
            <a:avLst>
              <a:gd name="adj" fmla="val 96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Parallélogramme 35"/>
          <p:cNvSpPr/>
          <p:nvPr/>
        </p:nvSpPr>
        <p:spPr>
          <a:xfrm rot="18916682">
            <a:off x="5554093" y="5864198"/>
            <a:ext cx="899155" cy="469846"/>
          </a:xfrm>
          <a:prstGeom prst="parallelogram">
            <a:avLst>
              <a:gd name="adj" fmla="val 97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00021" y="3826768"/>
            <a:ext cx="24750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Bauhaus 93" pitchFamily="82" charset="0"/>
              </a:rPr>
              <a:t>Détermination des surfaces prises en compte dans le cadre de l’enquête</a:t>
            </a:r>
          </a:p>
          <a:p>
            <a:pPr algn="ctr"/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Principe d’origine : ce sont les volumes qui sont à chauffer Coefficient G =W/m3/°k</a:t>
            </a:r>
          </a:p>
          <a:p>
            <a:pPr algn="ctr"/>
            <a:endParaRPr lang="fr-FR" sz="1200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1/Le Surface habitable  initiale de la maison.</a:t>
            </a:r>
          </a:p>
          <a:p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2/Vide sur séjour ouvert ou fermé, le volume à chauffer reste identique.</a:t>
            </a:r>
          </a:p>
          <a:p>
            <a:endParaRPr lang="fr-FR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3/La surface de l’extension , dans la mesure ou celle-ci est en communication permanente sur le bâti initial.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71108" y="5251083"/>
            <a:ext cx="1244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Vide sur séjour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180871" y="6114877"/>
            <a:ext cx="92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Extension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11650" y="4698826"/>
            <a:ext cx="1613253" cy="552257"/>
          </a:xfrm>
          <a:prstGeom prst="wedgeRectCallout">
            <a:avLst>
              <a:gd name="adj1" fmla="val -182965"/>
              <a:gd name="adj2" fmla="val 176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Ouverture permanente de l’extension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400387" y="4094640"/>
            <a:ext cx="145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Bâti d’origine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441679" y="1676646"/>
            <a:ext cx="6399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</a:t>
            </a:r>
            <a:r>
              <a:rPr lang="fr-FR" sz="1200" dirty="0" smtClean="0"/>
              <a:t>=(125,50m2)+(Vide sur Séjour=10,04m2)=</a:t>
            </a:r>
            <a:r>
              <a:rPr lang="fr-FR" sz="1400" b="1" dirty="0" smtClean="0"/>
              <a:t>135,54.m2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899418" y="2999529"/>
            <a:ext cx="56707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 smtClean="0"/>
              <a:t>Surface Totale habitable</a:t>
            </a:r>
            <a:r>
              <a:rPr lang="fr-FR" sz="1200" dirty="0" smtClean="0"/>
              <a:t>=(116,15m2)+(Vide sur Séjour=4,55m2)=</a:t>
            </a:r>
            <a:r>
              <a:rPr lang="fr-FR" sz="1400" b="1" dirty="0" smtClean="0"/>
              <a:t>120,70.m2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8239016" y="3904687"/>
            <a:ext cx="1613253" cy="552257"/>
          </a:xfrm>
          <a:prstGeom prst="wedgeRectCallout">
            <a:avLst>
              <a:gd name="adj1" fmla="val -286440"/>
              <a:gd name="adj2" fmla="val 1665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Vide sur séjour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4" name="Image 43" descr="D:\Dossiers Alain\Réhabilitation Energétique du Valmoutier R.E.V\Logos Images et Plans\Logo couleu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8421" r="19786" b="34737"/>
          <a:stretch/>
        </p:blipFill>
        <p:spPr bwMode="auto">
          <a:xfrm>
            <a:off x="284878" y="120137"/>
            <a:ext cx="876935" cy="62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616268" y="852418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6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600781" y="1952649"/>
            <a:ext cx="15398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TYPE  7</a:t>
            </a:r>
          </a:p>
        </p:txBody>
      </p:sp>
    </p:spTree>
    <p:extLst>
      <p:ext uri="{BB962C8B-B14F-4D97-AF65-F5344CB8AC3E}">
        <p14:creationId xmlns:p14="http://schemas.microsoft.com/office/powerpoint/2010/main" val="1792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"/>
          <a:stretch/>
        </p:blipFill>
        <p:spPr bwMode="auto">
          <a:xfrm>
            <a:off x="106833" y="0"/>
            <a:ext cx="10496451" cy="72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66594"/>
              </p:ext>
            </p:extLst>
          </p:nvPr>
        </p:nvGraphicFramePr>
        <p:xfrm>
          <a:off x="306141" y="378335"/>
          <a:ext cx="10081121" cy="6604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6022"/>
                <a:gridCol w="1542663"/>
                <a:gridCol w="448621"/>
                <a:gridCol w="448621"/>
                <a:gridCol w="440156"/>
                <a:gridCol w="406298"/>
                <a:gridCol w="507873"/>
                <a:gridCol w="501525"/>
                <a:gridCol w="552312"/>
                <a:gridCol w="558660"/>
                <a:gridCol w="490944"/>
                <a:gridCol w="516337"/>
                <a:gridCol w="482479"/>
                <a:gridCol w="482479"/>
                <a:gridCol w="476131"/>
              </a:tblGrid>
              <a:tr h="24026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 dirty="0">
                          <a:effectLst/>
                        </a:rPr>
                        <a:t>Codes par type de maison &gt;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41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42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51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52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53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54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55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56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57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58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62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63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64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82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Désignation des maisons &gt;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 smtClean="0">
                          <a:effectLst/>
                        </a:rPr>
                        <a:t>4P-Clos </a:t>
                      </a:r>
                      <a:r>
                        <a:rPr lang="fr-FR" sz="900" u="none" strike="noStrike" dirty="0">
                          <a:effectLst/>
                        </a:rPr>
                        <a:t>SG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4P-Clos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5P-Allée SG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5P-Allée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5P-Angle S- SG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5P-Angle S-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5P-Angle R- SG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5P-Angle R-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5P-Porche SG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5P-Porche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6P-Porche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6P-Allée SG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6P-Allée SD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3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Désignation  des locaux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Type 3</a:t>
                      </a:r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Type 4</a:t>
                      </a:r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Type 4</a:t>
                      </a:r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</a:t>
                      </a:r>
                      <a:r>
                        <a:rPr lang="fr-FR" sz="1100" b="1" u="none" strike="noStrike" baseline="0" dirty="0" smtClean="0">
                          <a:effectLst/>
                        </a:rPr>
                        <a:t> 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Type 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</a:rPr>
                        <a:t>Type 7</a:t>
                      </a:r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Surface habitable (chauffée)</a:t>
                      </a:r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Entrée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7,2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7,2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7,2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7,2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Séjour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23,95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24,7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Cuisine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Chambre 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Chambre 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11,95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19,65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Chambre 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Chambre 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Chambre 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13,5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Salle de bains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WC RdC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Toilette RdC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800" u="none" strike="noStrike">
                          <a:effectLst/>
                        </a:rPr>
                        <a:t>Toilette 1 er et RcH</a:t>
                      </a:r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salle de douches 1er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Dégagements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5,8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Rangements (dont cellier)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1,4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3,45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9,65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Surface habitable 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82,20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82,20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99,25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99,25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101,35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101,35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101,35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101,35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102,20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102,20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125,50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116,15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116,15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8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(Option) Comble aménagé sur garage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11,32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11,32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96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(Option ) Extension si ouverte sur maison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3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Vide sur séjour (Surfaces à chauffer)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4,55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4,55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6,83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6,83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6,83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6,83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10,04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10,04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10,04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4,55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4,55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8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Surface totale des pièces chauffées (Valeurs prises en compte pour les calculs des consos par [m2]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93,52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93,52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103,8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103,80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108,18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108,18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108,18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108,18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112,24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112,24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135,54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120,70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120,70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6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non chauffée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Garage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17,15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17,15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17,3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6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Cellier 6 pièces (inclus dans S de Rangement)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0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8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Surface totale de la maison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110,67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110,67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121,30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121,30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139,34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139,34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139,34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139,34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129,54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129,54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152,84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138,00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138,00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 descr="D:\Dossiers Alain\Réhabilitation Energétique du Valmoutier R.E.V\Logos Images et Plans\Logo couleu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8421" r="19786" b="34737"/>
          <a:stretch/>
        </p:blipFill>
        <p:spPr bwMode="auto">
          <a:xfrm>
            <a:off x="311967" y="6427018"/>
            <a:ext cx="666438" cy="460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84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33628" y="416947"/>
            <a:ext cx="490648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Lucida Calligraphy" pitchFamily="66" charset="0"/>
              </a:rPr>
              <a:t>5</a:t>
            </a:r>
            <a:r>
              <a:rPr lang="fr-FR" sz="2000" b="1" dirty="0" smtClean="0">
                <a:latin typeface="Lucida Calligraphy" pitchFamily="66" charset="0"/>
              </a:rPr>
              <a:t> pièces </a:t>
            </a:r>
          </a:p>
          <a:p>
            <a:pPr algn="ctr"/>
            <a:r>
              <a:rPr lang="fr-FR" sz="2000" b="1" dirty="0" smtClean="0">
                <a:latin typeface="Lucida Calligraphy" pitchFamily="66" charset="0"/>
              </a:rPr>
              <a:t>–</a:t>
            </a:r>
          </a:p>
          <a:p>
            <a:pPr algn="ctr"/>
            <a:r>
              <a:rPr lang="fr-FR" sz="2000" b="1" dirty="0" smtClean="0">
                <a:latin typeface="Lucida Calligraphy" pitchFamily="66" charset="0"/>
              </a:rPr>
              <a:t>Maison de porche séjour à Gauche  </a:t>
            </a:r>
          </a:p>
          <a:p>
            <a:pPr algn="ctr"/>
            <a:r>
              <a:rPr lang="fr-FR" sz="2000" b="1" dirty="0" smtClean="0">
                <a:latin typeface="Lucida Calligraphy" pitchFamily="66" charset="0"/>
              </a:rPr>
              <a:t> </a:t>
            </a:r>
          </a:p>
          <a:p>
            <a:pPr algn="ctr"/>
            <a:endParaRPr lang="fr-FR" sz="20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/>
            <a:r>
              <a:rPr lang="fr-FR" sz="1400" b="1" dirty="0" smtClean="0">
                <a:latin typeface="Lucida Calligraphy" pitchFamily="66" charset="0"/>
              </a:rPr>
              <a:t> </a:t>
            </a:r>
            <a:endParaRPr lang="fr-FR" sz="1400" b="1" dirty="0">
              <a:latin typeface="Lucida Calligraphy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872" y="194575"/>
            <a:ext cx="2920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Valmoutier</a:t>
            </a:r>
            <a:endParaRPr lang="fr-FR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227020" y="274867"/>
            <a:ext cx="2244992" cy="849966"/>
            <a:chOff x="9175868" y="274867"/>
            <a:chExt cx="1296144" cy="849966"/>
          </a:xfrm>
        </p:grpSpPr>
        <p:sp>
          <p:nvSpPr>
            <p:cNvPr id="7" name="ZoneTexte 6"/>
            <p:cNvSpPr txBox="1"/>
            <p:nvPr/>
          </p:nvSpPr>
          <p:spPr>
            <a:xfrm>
              <a:off x="9175868" y="416947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</a:rPr>
                <a:t>Type 57-5P-MP-SG-</a:t>
              </a:r>
              <a:r>
                <a:rPr lang="fr-FR" sz="2000" b="1" dirty="0" smtClean="0">
                  <a:solidFill>
                    <a:srgbClr val="0070C0"/>
                  </a:solidFill>
                </a:rPr>
                <a:t>CHM</a:t>
              </a:r>
              <a:r>
                <a:rPr lang="fr-FR" sz="2000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9175868" y="274867"/>
              <a:ext cx="1296144" cy="8499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58054" y="3946477"/>
            <a:ext cx="3170775" cy="612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Absence</a:t>
            </a:r>
            <a:r>
              <a:rPr lang="fr-FR" sz="3200" b="1" dirty="0" smtClean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fr-FR" sz="3200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plan  </a:t>
            </a:r>
            <a:endParaRPr lang="fr-FR" sz="3200" dirty="0">
              <a:ln w="952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t="19975" r="28960" b="49316"/>
          <a:stretch/>
        </p:blipFill>
        <p:spPr>
          <a:xfrm>
            <a:off x="173449" y="1656538"/>
            <a:ext cx="5132767" cy="33791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5109" r="29097" b="4805"/>
          <a:stretch/>
        </p:blipFill>
        <p:spPr>
          <a:xfrm>
            <a:off x="4986660" y="3368168"/>
            <a:ext cx="5197320" cy="33648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2444" y="4698826"/>
            <a:ext cx="172819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227020" y="6439040"/>
            <a:ext cx="2310037" cy="31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066778" y="673559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Rez de chaussée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422264" y="501573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1er étage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47" t="34869" r="5402" b="38440"/>
          <a:stretch/>
        </p:blipFill>
        <p:spPr>
          <a:xfrm>
            <a:off x="3052882" y="4175924"/>
            <a:ext cx="1850494" cy="293689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97663" y="795964"/>
            <a:ext cx="33928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smtClean="0"/>
              <a:t>Surface Totale habitable</a:t>
            </a:r>
            <a:r>
              <a:rPr lang="fr-FR" sz="1400" dirty="0" smtClean="0"/>
              <a:t>=</a:t>
            </a:r>
          </a:p>
          <a:p>
            <a:pPr algn="ctr"/>
            <a:r>
              <a:rPr lang="fr-FR" sz="1200" dirty="0" smtClean="0"/>
              <a:t>(102,20m2)+(Vide sur Séjour=10,04m2)=</a:t>
            </a:r>
            <a:r>
              <a:rPr lang="fr-FR" sz="1400" b="1" dirty="0" smtClean="0"/>
              <a:t>122,24.m2</a:t>
            </a:r>
            <a:endParaRPr lang="fr-FR" sz="1400" b="1" dirty="0"/>
          </a:p>
        </p:txBody>
      </p:sp>
      <p:pic>
        <p:nvPicPr>
          <p:cNvPr id="20" name="Image 19" descr="D:\Dossiers Alain\Réhabilitation Energétique du Valmoutier R.E.V\Logos Images et Plans\Logo couleur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8421" r="19786" b="34737"/>
          <a:stretch/>
        </p:blipFill>
        <p:spPr bwMode="auto">
          <a:xfrm>
            <a:off x="233321" y="6603177"/>
            <a:ext cx="576875" cy="509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8581301" y="5126812"/>
            <a:ext cx="864096" cy="803635"/>
            <a:chOff x="1061122" y="7482042"/>
            <a:chExt cx="864096" cy="803635"/>
          </a:xfrm>
        </p:grpSpPr>
        <p:sp>
          <p:nvSpPr>
            <p:cNvPr id="24" name="ZoneTexte 23"/>
            <p:cNvSpPr txBox="1"/>
            <p:nvPr/>
          </p:nvSpPr>
          <p:spPr>
            <a:xfrm>
              <a:off x="1061122" y="7900956"/>
              <a:ext cx="86409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Entrée  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5" name="Triangle isocèle 24"/>
            <p:cNvSpPr/>
            <p:nvPr/>
          </p:nvSpPr>
          <p:spPr>
            <a:xfrm>
              <a:off x="1159867" y="7482042"/>
              <a:ext cx="468052" cy="39340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 rot="21600000">
            <a:off x="5103093" y="1706750"/>
            <a:ext cx="93936" cy="1661418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240809" y="1656538"/>
            <a:ext cx="681955" cy="452971"/>
          </a:xfrm>
          <a:prstGeom prst="wedgeRectCallout">
            <a:avLst>
              <a:gd name="adj1" fmla="val -92694"/>
              <a:gd name="adj2" fmla="val -29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002060"/>
                </a:solidFill>
              </a:rPr>
              <a:t>Mur  mitoyen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3" name="Rectangle avec flèche vers le haut 2"/>
          <p:cNvSpPr/>
          <p:nvPr/>
        </p:nvSpPr>
        <p:spPr>
          <a:xfrm>
            <a:off x="9893046" y="4994343"/>
            <a:ext cx="654835" cy="936104"/>
          </a:xfrm>
          <a:prstGeom prst="upArrowCallou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RdC</a:t>
            </a:r>
            <a:r>
              <a:rPr lang="fr-FR" sz="1000" dirty="0" smtClean="0">
                <a:solidFill>
                  <a:schemeClr val="tx1"/>
                </a:solidFill>
              </a:rPr>
              <a:t> Passage porche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42844" y="188302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000"/>
                </a:solidFill>
              </a:rPr>
              <a:t>Compléter le dessin avec l’extension et le garage </a:t>
            </a:r>
          </a:p>
        </p:txBody>
      </p:sp>
    </p:spTree>
    <p:extLst>
      <p:ext uri="{BB962C8B-B14F-4D97-AF65-F5344CB8AC3E}">
        <p14:creationId xmlns:p14="http://schemas.microsoft.com/office/powerpoint/2010/main" val="28253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899</Words>
  <Application>Microsoft Office PowerPoint</Application>
  <PresentationFormat>Personnalisé</PresentationFormat>
  <Paragraphs>475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clouet</dc:creator>
  <cp:lastModifiedBy>Michel</cp:lastModifiedBy>
  <cp:revision>307</cp:revision>
  <cp:lastPrinted>2015-09-22T10:52:05Z</cp:lastPrinted>
  <dcterms:created xsi:type="dcterms:W3CDTF">2012-11-12T18:02:43Z</dcterms:created>
  <dcterms:modified xsi:type="dcterms:W3CDTF">2015-10-15T15:41:07Z</dcterms:modified>
</cp:coreProperties>
</file>